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335" r:id="rId23"/>
    <p:sldId id="333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3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337" r:id="rId43"/>
    <p:sldId id="296" r:id="rId44"/>
    <p:sldId id="297" r:id="rId45"/>
    <p:sldId id="298" r:id="rId46"/>
    <p:sldId id="299" r:id="rId47"/>
    <p:sldId id="300" r:id="rId48"/>
    <p:sldId id="303" r:id="rId49"/>
    <p:sldId id="304" r:id="rId50"/>
    <p:sldId id="309" r:id="rId51"/>
    <p:sldId id="312" r:id="rId52"/>
    <p:sldId id="334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8" r:id="rId73"/>
    <p:sldId id="332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6" r:id="rId82"/>
    <p:sldId id="347" r:id="rId83"/>
    <p:sldId id="349" r:id="rId84"/>
    <p:sldId id="353" r:id="rId85"/>
    <p:sldId id="354" r:id="rId86"/>
    <p:sldId id="355" r:id="rId87"/>
    <p:sldId id="357" r:id="rId88"/>
    <p:sldId id="351" r:id="rId89"/>
    <p:sldId id="348" r:id="rId90"/>
    <p:sldId id="358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FF9999"/>
    <a:srgbClr val="F7DE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AE2EE-4250-4C25-B783-79D1E956EF44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C246A-B451-4A1B-AC2E-63D34C9C50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23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246A-B451-4A1B-AC2E-63D34C9C50F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246A-B451-4A1B-AC2E-63D34C9C50FF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246A-B451-4A1B-AC2E-63D34C9C50FF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FD5C-F560-407F-8E3B-15E936247262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F4613-FC69-4D9D-97E8-31CFF0CCD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5000"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FD5C-F560-407F-8E3B-15E936247262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F4613-FC69-4D9D-97E8-31CFF0CCD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5000"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FD5C-F560-407F-8E3B-15E936247262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F4613-FC69-4D9D-97E8-31CFF0CCD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5000"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FD5C-F560-407F-8E3B-15E936247262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F4613-FC69-4D9D-97E8-31CFF0CCD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5000"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FD5C-F560-407F-8E3B-15E936247262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F4613-FC69-4D9D-97E8-31CFF0CCD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5000"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FD5C-F560-407F-8E3B-15E936247262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F4613-FC69-4D9D-97E8-31CFF0CCD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5000"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FD5C-F560-407F-8E3B-15E936247262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F4613-FC69-4D9D-97E8-31CFF0CCD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5000"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FD5C-F560-407F-8E3B-15E936247262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F4613-FC69-4D9D-97E8-31CFF0CCD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5000"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FD5C-F560-407F-8E3B-15E936247262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F4613-FC69-4D9D-97E8-31CFF0CCD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5000"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FD5C-F560-407F-8E3B-15E936247262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F4613-FC69-4D9D-97E8-31CFF0CCD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5000"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FD5C-F560-407F-8E3B-15E936247262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F4613-FC69-4D9D-97E8-31CFF0CCD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15000"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EFD5C-F560-407F-8E3B-15E936247262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F4613-FC69-4D9D-97E8-31CFF0CCDB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5000">
    <p:plus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8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СВЕТИ  САВА</a:t>
            </a:r>
            <a:endParaRPr lang="en-US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5" name="Picture 4" descr="sveti_sav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4903" y="1500174"/>
            <a:ext cx="7354193" cy="490279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2">
                <a:lumMod val="5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Свети Сава ( Ко удара тако позно) - матриц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303" y="609816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Симеон  одлази  у  свој  манастир  Студеницу,  а  Анастасија  у  свој  манастир  Пресвете  Дјеве  код  Куршумлије.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-8-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9097" y="1527846"/>
            <a:ext cx="3476650" cy="4901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Manastir_Presvete_Bogorodice_u_Kuršumliji_-_sačuvani_ostaci_01.JPG"/>
          <p:cNvPicPr>
            <a:picLocks noChangeAspect="1"/>
          </p:cNvPicPr>
          <p:nvPr/>
        </p:nvPicPr>
        <p:blipFill>
          <a:blip r:embed="rId3" cstate="print"/>
          <a:srcRect l="37640" r="3308"/>
          <a:stretch>
            <a:fillRect/>
          </a:stretch>
        </p:blipFill>
        <p:spPr>
          <a:xfrm>
            <a:off x="4429124" y="1527846"/>
            <a:ext cx="4087448" cy="4904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На  позив  монаха  Саве,  монах  Симеон  долази</a:t>
            </a:r>
          </a:p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  на  Свету  Гору  1197. године.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Сусрет-Светог-Саве-и-Симеона-у-Ватопеду-копија-фреске-из-трпезарије-Манастира-Хиланда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142984"/>
            <a:ext cx="4695233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Св Сава Српски и  Св Симеон Мироточиви 2.jpg"/>
          <p:cNvPicPr>
            <a:picLocks noChangeAspect="1"/>
          </p:cNvPicPr>
          <p:nvPr/>
        </p:nvPicPr>
        <p:blipFill>
          <a:blip r:embed="rId3" cstate="print"/>
          <a:srcRect l="13559" r="11864"/>
          <a:stretch>
            <a:fillRect/>
          </a:stretch>
        </p:blipFill>
        <p:spPr>
          <a:xfrm>
            <a:off x="5500694" y="1142984"/>
            <a:ext cx="3143272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71472" y="6000768"/>
            <a:ext cx="4572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Сусрет   монаха  Саве   и  монаха  Симеона  у  Ватопеду</a:t>
            </a:r>
            <a:endParaRPr lang="en-US" sz="1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Надахнути  хришћанским  врлинама,  Симеон  и  Сава  су  обилато  помагали  Ватопед  и  друге</a:t>
            </a:r>
          </a:p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  светогорске  манастире.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v.-Sava-kod-vizantijskog-cara-Aleksija-Andjela-Hilandar.jpg"/>
          <p:cNvPicPr>
            <a:picLocks noChangeAspect="1"/>
          </p:cNvPicPr>
          <p:nvPr/>
        </p:nvPicPr>
        <p:blipFill>
          <a:blip r:embed="rId2" cstate="print"/>
          <a:srcRect r="1672"/>
          <a:stretch>
            <a:fillRect/>
          </a:stretch>
        </p:blipFill>
        <p:spPr>
          <a:xfrm>
            <a:off x="830125" y="1571612"/>
            <a:ext cx="4456254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lexios_II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1571612"/>
            <a:ext cx="2901343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5429264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Године  1198.  Сава  је  боравио  у  Цариграду  и  од  византијског  цара  Алексија  </a:t>
            </a:r>
            <a:r>
              <a:rPr lang="sr-Latn-RS" sz="2800" b="1" dirty="0" smtClean="0">
                <a:solidFill>
                  <a:schemeClr val="bg1"/>
                </a:solidFill>
              </a:rPr>
              <a:t>III  </a:t>
            </a:r>
            <a:r>
              <a:rPr lang="sr-Cyrl-RS" sz="2800" b="1" dirty="0" smtClean="0">
                <a:solidFill>
                  <a:schemeClr val="bg1"/>
                </a:solidFill>
              </a:rPr>
              <a:t>Анђела  добио  дозволу  да  обнови  манастир  Хиландар.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3570" y="4929198"/>
            <a:ext cx="2786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Цар  Алексије  </a:t>
            </a:r>
            <a:r>
              <a:rPr lang="sr-Latn-RS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III  </a:t>
            </a:r>
            <a:r>
              <a:rPr lang="sr-Cyrl-RS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Анђел</a:t>
            </a:r>
            <a:endParaRPr lang="en-US" sz="1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Тако  је  српски  народ  добио  свој  велелепни  манастир  на  Светој  Гори.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Hilandarska Povelj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7" y="857232"/>
            <a:ext cx="2799927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Man Hiland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1096959"/>
            <a:ext cx="5357850" cy="3438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357554" y="4611231"/>
            <a:ext cx="57864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chemeClr val="bg1"/>
                </a:solidFill>
              </a:rPr>
              <a:t>У  другој  посети  цару  Алексију </a:t>
            </a:r>
            <a:r>
              <a:rPr lang="sr-Latn-RS" sz="2800" b="1" dirty="0" smtClean="0">
                <a:solidFill>
                  <a:schemeClr val="bg1"/>
                </a:solidFill>
              </a:rPr>
              <a:t>III</a:t>
            </a:r>
            <a:r>
              <a:rPr lang="sr-Cyrl-RS" sz="2800" b="1" dirty="0" smtClean="0">
                <a:solidFill>
                  <a:schemeClr val="bg1"/>
                </a:solidFill>
              </a:rPr>
              <a:t>,</a:t>
            </a:r>
            <a:r>
              <a:rPr lang="sr-Latn-RS" sz="2800" b="1" dirty="0" smtClean="0">
                <a:solidFill>
                  <a:schemeClr val="bg1"/>
                </a:solidFill>
              </a:rPr>
              <a:t> </a:t>
            </a:r>
            <a:r>
              <a:rPr lang="sr-Cyrl-RS" sz="2800" b="1" dirty="0" smtClean="0">
                <a:solidFill>
                  <a:schemeClr val="bg1"/>
                </a:solidFill>
              </a:rPr>
              <a:t>монах  Сава  је  добио  независност  Хиландара  као  српског  манастира,  потврђену  повељом  и  жезлом. 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Када  су  радови  на  обнови  завршени,  Сава  је преселио  оца  у  Хиландар.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veti-sava-zitije-13-1024.jpg"/>
          <p:cNvPicPr>
            <a:picLocks noChangeAspect="1"/>
          </p:cNvPicPr>
          <p:nvPr/>
        </p:nvPicPr>
        <p:blipFill>
          <a:blip r:embed="rId2" cstate="print"/>
          <a:srcRect t="28125" r="29687"/>
          <a:stretch>
            <a:fillRect/>
          </a:stretch>
        </p:blipFill>
        <p:spPr>
          <a:xfrm>
            <a:off x="1857356" y="1142984"/>
            <a:ext cx="5311260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528638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Братству  манастира  придружили  су  се  српски  монаси  из  осталих  светогорских  манастира,  а  замонашили су  се  и  племићи  и  слуге  који  су  дошли  са  Симеоном.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Бивши  велики  жупан  Србије,  монах  Симеон, умро  је  13.  фебруара  1199. године.  Тело  је сахрањено  у  великој  цркви  хиландарској.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veti-sava-zitije-14-1024.jpg"/>
          <p:cNvPicPr>
            <a:picLocks noChangeAspect="1"/>
          </p:cNvPicPr>
          <p:nvPr/>
        </p:nvPicPr>
        <p:blipFill>
          <a:blip r:embed="rId2" cstate="print"/>
          <a:srcRect l="14384" r="3125" b="3929"/>
          <a:stretch>
            <a:fillRect/>
          </a:stretch>
        </p:blipFill>
        <p:spPr>
          <a:xfrm>
            <a:off x="785786" y="1571612"/>
            <a:ext cx="4929222" cy="3796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Св Симеон Мироточиви 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1001" y="1571612"/>
            <a:ext cx="2524142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551723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600" b="1" dirty="0" smtClean="0">
                <a:solidFill>
                  <a:schemeClr val="bg1"/>
                </a:solidFill>
              </a:rPr>
              <a:t>Из  гроба  светог  Симеона  Мироточивог  израсла  је  чудотворна  лоза  која  и  данас  доноси  плодове.  </a:t>
            </a:r>
            <a:endParaRPr lang="en-US" sz="2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Смрт  очева  убрзала  је  Савино  повлачење  у  још  дубљу  подвижничку  самоћу.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Posnica-S-Saave-002.jpg"/>
          <p:cNvPicPr>
            <a:picLocks noChangeAspect="1"/>
          </p:cNvPicPr>
          <p:nvPr/>
        </p:nvPicPr>
        <p:blipFill>
          <a:blip r:embed="rId2" cstate="print"/>
          <a:srcRect l="19565" r="2174"/>
          <a:stretch>
            <a:fillRect/>
          </a:stretch>
        </p:blipFill>
        <p:spPr>
          <a:xfrm>
            <a:off x="611848" y="1142984"/>
            <a:ext cx="5031721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Karejski  tipi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1142984"/>
            <a:ext cx="2643206" cy="4271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551723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700" b="1" dirty="0" smtClean="0">
                <a:solidFill>
                  <a:schemeClr val="bg1"/>
                </a:solidFill>
              </a:rPr>
              <a:t>Године  1199.  Сава  је  подигао  Карејску испосницу, за  коју  је  написао  Карејски  типик.</a:t>
            </a:r>
            <a:endParaRPr lang="en-US" sz="27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Године  1205.  епископ  Николај  из  Јерисоса  је  рукоположио  Саву  у  чин  јерођакона, а  следећег  дана  у  чин  јеромонаха. 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veti-sava-zitije-20-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0635" y="1643050"/>
            <a:ext cx="4662411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Св Сава Српски 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1643050"/>
            <a:ext cx="2722582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528638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Убрзо  затим  солунски  митрополит  кир  Константин,  на  Светој  </a:t>
            </a:r>
            <a:r>
              <a:rPr lang="sr-Cyrl-RS" sz="2800" b="1" dirty="0">
                <a:solidFill>
                  <a:schemeClr val="bg1"/>
                </a:solidFill>
              </a:rPr>
              <a:t>л</a:t>
            </a:r>
            <a:r>
              <a:rPr lang="sr-Cyrl-RS" sz="2800" b="1" dirty="0" smtClean="0">
                <a:solidFill>
                  <a:schemeClr val="bg1"/>
                </a:solidFill>
              </a:rPr>
              <a:t>итургији  у  Солуну,  преведе  га</a:t>
            </a:r>
          </a:p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  у  чин  архимандрита.   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42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Убрзо  после  Симеонове  смрти  дошло  је  до  сукоба  између  Савине  браће,  Стефана  и  Вукана.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Veliki-zupan-Stefan-Prvovencani-Studenica-kapija.jpg"/>
          <p:cNvPicPr>
            <a:picLocks noChangeAspect="1"/>
          </p:cNvPicPr>
          <p:nvPr/>
        </p:nvPicPr>
        <p:blipFill>
          <a:blip r:embed="rId2" cstate="print"/>
          <a:srcRect l="5479" r="6859"/>
          <a:stretch>
            <a:fillRect/>
          </a:stretch>
        </p:blipFill>
        <p:spPr>
          <a:xfrm>
            <a:off x="357158" y="1214422"/>
            <a:ext cx="2435104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Knez-Vukan-Studenica-kapija.jpg"/>
          <p:cNvPicPr>
            <a:picLocks noChangeAspect="1"/>
          </p:cNvPicPr>
          <p:nvPr/>
        </p:nvPicPr>
        <p:blipFill>
          <a:blip r:embed="rId3" cstate="print"/>
          <a:srcRect r="10311"/>
          <a:stretch>
            <a:fillRect/>
          </a:stretch>
        </p:blipFill>
        <p:spPr>
          <a:xfrm>
            <a:off x="6357950" y="1214422"/>
            <a:ext cx="2428892" cy="3491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Srbija Nemanjić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2" y="1214422"/>
            <a:ext cx="2980782" cy="3513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0" y="485776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После  четири  ратне  године,  браћа су  увидела бесмисао  сукоба  и  позивају  најмлађег  брата  да  дође  са  моштима  њиховог  оца  да  би  успоставио  међу  њима  мир.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Тело  Светог  Симеона  сахрањено  је  у  мермерној  гробници  коју  је  он  за  живота  припремио  приликом  градње  манастира  Студенице.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veti-sava-zitije-18-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1604694"/>
            <a:ext cx="5857916" cy="4127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578645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Над  Светим  очевим  моштима,  Сава  је  заувек  помирио  браћу</a:t>
            </a:r>
            <a:r>
              <a:rPr lang="en-US" sz="2800" b="1" dirty="0" smtClean="0">
                <a:solidFill>
                  <a:schemeClr val="bg1"/>
                </a:solidFill>
              </a:rPr>
              <a:t>,</a:t>
            </a:r>
            <a:r>
              <a:rPr lang="sr-Cyrl-RS" sz="2800" b="1" dirty="0" smtClean="0">
                <a:solidFill>
                  <a:schemeClr val="bg1"/>
                </a:solidFill>
              </a:rPr>
              <a:t>  Вукана  и  Стефана.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 </a:t>
            </a:r>
            <a:r>
              <a:rPr lang="sr-Cyrl-RS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Растко  Немањић  </a:t>
            </a:r>
            <a:r>
              <a:rPr lang="sr-Cyrl-RS" sz="2800" b="1" dirty="0" smtClean="0">
                <a:solidFill>
                  <a:schemeClr val="bg1"/>
                </a:solidFill>
              </a:rPr>
              <a:t>је  трећи  син  великог жупана  српског  Немање  и  његове  супруге  Ане.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Света-Анастасија.jpg"/>
          <p:cNvPicPr>
            <a:picLocks noChangeAspect="1"/>
          </p:cNvPicPr>
          <p:nvPr/>
        </p:nvPicPr>
        <p:blipFill>
          <a:blip r:embed="rId2" cstate="print"/>
          <a:srcRect b="7975"/>
          <a:stretch>
            <a:fillRect/>
          </a:stretch>
        </p:blipFill>
        <p:spPr>
          <a:xfrm>
            <a:off x="857223" y="1285860"/>
            <a:ext cx="7461749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1264543_rastko_ff.jpg"/>
          <p:cNvPicPr>
            <a:picLocks noChangeAspect="1"/>
          </p:cNvPicPr>
          <p:nvPr/>
        </p:nvPicPr>
        <p:blipFill>
          <a:blip r:embed="rId3" cstate="print"/>
          <a:srcRect l="6544" t="2857" r="5155"/>
          <a:stretch>
            <a:fillRect/>
          </a:stretch>
        </p:blipFill>
        <p:spPr>
          <a:xfrm>
            <a:off x="3929058" y="3857628"/>
            <a:ext cx="1571636" cy="2428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Велики  жупан  Стефан  је  архимандрита  Саву  именовао  за  старешину  манастира  Студенице.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tefan Prvovenčani.jpg"/>
          <p:cNvPicPr>
            <a:picLocks noChangeAspect="1"/>
          </p:cNvPicPr>
          <p:nvPr/>
        </p:nvPicPr>
        <p:blipFill>
          <a:blip r:embed="rId2" cstate="print"/>
          <a:srcRect l="5186" r="13427"/>
          <a:stretch>
            <a:fillRect/>
          </a:stretch>
        </p:blipFill>
        <p:spPr>
          <a:xfrm>
            <a:off x="285720" y="1142984"/>
            <a:ext cx="3071834" cy="5214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9144-31_434a_1000x1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1142984"/>
            <a:ext cx="5214950" cy="5214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Сава је завео  </a:t>
            </a:r>
            <a:r>
              <a:rPr lang="sr-Cyrl-R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Студенички  типик</a:t>
            </a:r>
            <a:r>
              <a:rPr lang="sr-Cyrl-RS" sz="2800" b="1" dirty="0" smtClean="0">
                <a:solidFill>
                  <a:schemeClr val="bg1"/>
                </a:solidFill>
              </a:rPr>
              <a:t>,  правило  живота  за  све  становнике  манастира  и  посетиоце.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tudenica.jpg"/>
          <p:cNvPicPr>
            <a:picLocks noChangeAspect="1"/>
          </p:cNvPicPr>
          <p:nvPr/>
        </p:nvPicPr>
        <p:blipFill>
          <a:blip r:embed="rId2" cstate="print"/>
          <a:srcRect l="29167" r="12239"/>
          <a:stretch>
            <a:fillRect/>
          </a:stretch>
        </p:blipFill>
        <p:spPr>
          <a:xfrm>
            <a:off x="500034" y="1206612"/>
            <a:ext cx="4714908" cy="5230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Studenica_Typicon.jpg"/>
          <p:cNvPicPr>
            <a:picLocks noChangeAspect="1"/>
          </p:cNvPicPr>
          <p:nvPr/>
        </p:nvPicPr>
        <p:blipFill>
          <a:blip r:embed="rId3" cstate="print"/>
          <a:srcRect l="51609" r="1716"/>
          <a:stretch>
            <a:fillRect/>
          </a:stretch>
        </p:blipFill>
        <p:spPr>
          <a:xfrm>
            <a:off x="5500694" y="1214422"/>
            <a:ext cx="3200799" cy="5209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 smtClean="0">
                <a:solidFill>
                  <a:schemeClr val="bg1"/>
                </a:solidFill>
              </a:rPr>
              <a:t>Народ  је  масовно  долазио  да  се  Богу  моли,  да  учи,  да  тражи  опроштај  грехова  и  лека  болестима,  да  види  монаха  Саву,  да  присуствује  његовим  продуховљеним  литургијама,  да  чује  његове  речи, да  прими  свето  причешће  и  благослов  из  његових  руку</a:t>
            </a:r>
            <a:r>
              <a:rPr lang="sr-Cyrl-RS" sz="2400" b="1" dirty="0">
                <a:solidFill>
                  <a:schemeClr val="bg1"/>
                </a:solidFill>
              </a:rPr>
              <a:t>.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tudenica 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214554"/>
            <a:ext cx="3357586" cy="4307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Raspece.jpg"/>
          <p:cNvPicPr>
            <a:picLocks noChangeAspect="1"/>
          </p:cNvPicPr>
          <p:nvPr/>
        </p:nvPicPr>
        <p:blipFill>
          <a:blip r:embed="rId3" cstate="print"/>
          <a:srcRect l="5660" r="13208"/>
          <a:stretch>
            <a:fillRect/>
          </a:stretch>
        </p:blipFill>
        <p:spPr>
          <a:xfrm>
            <a:off x="5715008" y="2214554"/>
            <a:ext cx="3071834" cy="4294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Св Сава Српски 5.jpg"/>
          <p:cNvPicPr>
            <a:picLocks noChangeAspect="1"/>
          </p:cNvPicPr>
          <p:nvPr/>
        </p:nvPicPr>
        <p:blipFill>
          <a:blip r:embed="rId4" cstate="print"/>
          <a:srcRect l="13303" t="2083" r="13302" b="2083"/>
          <a:stretch>
            <a:fillRect/>
          </a:stretch>
        </p:blipFill>
        <p:spPr>
          <a:xfrm>
            <a:off x="3978754" y="2214554"/>
            <a:ext cx="1490880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По  византијским  манастирским  узорима,  Сава  је  1208. године  у  Студеници  отворио  прву  болницу  на  територији  Србије. 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manastir-studenica-13.jpg"/>
          <p:cNvPicPr>
            <a:picLocks noChangeAspect="1"/>
          </p:cNvPicPr>
          <p:nvPr/>
        </p:nvPicPr>
        <p:blipFill>
          <a:blip r:embed="rId2" cstate="print"/>
          <a:srcRect t="8887" b="6589"/>
          <a:stretch>
            <a:fillRect/>
          </a:stretch>
        </p:blipFill>
        <p:spPr>
          <a:xfrm>
            <a:off x="500034" y="1643050"/>
            <a:ext cx="8215370" cy="4756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У  близини  Студенице  Сава  је, уз  литицу, саградио  испосницу,  где  се  повлачио  у  самоћу.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Isposnica Sv Save 2.jpg"/>
          <p:cNvPicPr>
            <a:picLocks noChangeAspect="1"/>
          </p:cNvPicPr>
          <p:nvPr/>
        </p:nvPicPr>
        <p:blipFill>
          <a:blip r:embed="rId2" cstate="print"/>
          <a:srcRect l="1732" r="4724"/>
          <a:stretch>
            <a:fillRect/>
          </a:stretch>
        </p:blipFill>
        <p:spPr>
          <a:xfrm>
            <a:off x="428596" y="1320266"/>
            <a:ext cx="8215370" cy="4967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Мир  је  користио  за  писање.  Написао  је</a:t>
            </a:r>
          </a:p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  „Студенички  типик“,  „Живот  Светог  Симеона“и  „Службу  Светом  Симеону“.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69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563806"/>
            <a:ext cx="6929486" cy="4889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zitija.jpg"/>
          <p:cNvPicPr>
            <a:picLocks noChangeAspect="1"/>
          </p:cNvPicPr>
          <p:nvPr/>
        </p:nvPicPr>
        <p:blipFill>
          <a:blip r:embed="rId3" cstate="print"/>
          <a:srcRect l="4459" t="12025" r="3036" b="10126"/>
          <a:stretch>
            <a:fillRect/>
          </a:stretch>
        </p:blipFill>
        <p:spPr>
          <a:xfrm>
            <a:off x="1357290" y="4500570"/>
            <a:ext cx="2857520" cy="1802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tudenički tipik.jpg"/>
          <p:cNvPicPr>
            <a:picLocks noChangeAspect="1"/>
          </p:cNvPicPr>
          <p:nvPr/>
        </p:nvPicPr>
        <p:blipFill>
          <a:blip r:embed="rId4" cstate="print"/>
          <a:srcRect l="22962" t="31211" r="24138" b="17119"/>
          <a:stretch>
            <a:fillRect/>
          </a:stretch>
        </p:blipFill>
        <p:spPr>
          <a:xfrm>
            <a:off x="5429256" y="4500570"/>
            <a:ext cx="2428892" cy="1781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Године  1206.  са  братом  Стефаном  започео  је  израдњу  новог  великог  манастира </a:t>
            </a:r>
            <a:r>
              <a:rPr lang="sr-Cyrl-RS" sz="2800" b="1" dirty="0">
                <a:solidFill>
                  <a:schemeClr val="bg1"/>
                </a:solidFill>
              </a:rPr>
              <a:t>-</a:t>
            </a:r>
            <a:r>
              <a:rPr lang="sr-Cyrl-RS" sz="2800" b="1" dirty="0" smtClean="0">
                <a:solidFill>
                  <a:schemeClr val="bg1"/>
                </a:solidFill>
              </a:rPr>
              <a:t> Жиче.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Manastir-Zica-Zaduzbina-Stevana-Prvovencanog-1937-_slika_O_63748355.jpg"/>
          <p:cNvPicPr>
            <a:picLocks noChangeAspect="1"/>
          </p:cNvPicPr>
          <p:nvPr/>
        </p:nvPicPr>
        <p:blipFill>
          <a:blip r:embed="rId2" cstate="print"/>
          <a:srcRect l="3906" t="5067" r="6250" b="9925"/>
          <a:stretch>
            <a:fillRect/>
          </a:stretch>
        </p:blipFill>
        <p:spPr>
          <a:xfrm>
            <a:off x="500034" y="1285860"/>
            <a:ext cx="8215370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285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Стефан  се  разводи  од  Евдокије, ћерке византијског цара  Алексија  Анђела,  и  жени  се  Аном,  унуком  венецијанског  дужда  Енрика  Дандола.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Свети_Сава_крунише_свог_брата_Стефана_Првовенчаног,_by_Anastas_Jovanović.jpg"/>
          <p:cNvPicPr>
            <a:picLocks noChangeAspect="1"/>
          </p:cNvPicPr>
          <p:nvPr/>
        </p:nvPicPr>
        <p:blipFill>
          <a:blip r:embed="rId2" cstate="print"/>
          <a:srcRect t="16739" b="25000"/>
          <a:stretch>
            <a:fillRect/>
          </a:stretch>
        </p:blipFill>
        <p:spPr>
          <a:xfrm>
            <a:off x="928663" y="1571612"/>
            <a:ext cx="7429552" cy="3736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5357826"/>
            <a:ext cx="9144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700" b="1" dirty="0" smtClean="0">
                <a:solidFill>
                  <a:schemeClr val="bg1"/>
                </a:solidFill>
              </a:rPr>
              <a:t>Од  римског  папе  Хонорија</a:t>
            </a:r>
            <a:r>
              <a:rPr lang="sr-Latn-RS" sz="2700" b="1" dirty="0" smtClean="0">
                <a:solidFill>
                  <a:schemeClr val="bg1"/>
                </a:solidFill>
              </a:rPr>
              <a:t> III  </a:t>
            </a:r>
            <a:r>
              <a:rPr lang="sr-Cyrl-RS" sz="2700" b="1" dirty="0" smtClean="0">
                <a:solidFill>
                  <a:schemeClr val="bg1"/>
                </a:solidFill>
              </a:rPr>
              <a:t>добија  краљевску  круну.  Крунисан  је  за  краља  Србије  у  манастиру  Жича,</a:t>
            </a:r>
          </a:p>
          <a:p>
            <a:pPr algn="ctr"/>
            <a:r>
              <a:rPr lang="sr-Cyrl-RS" sz="2700" b="1" dirty="0" smtClean="0">
                <a:solidFill>
                  <a:schemeClr val="bg1"/>
                </a:solidFill>
              </a:rPr>
              <a:t>4. </a:t>
            </a:r>
            <a:r>
              <a:rPr lang="sr-Cyrl-CS" sz="2700" b="1" dirty="0">
                <a:solidFill>
                  <a:schemeClr val="bg1"/>
                </a:solidFill>
              </a:rPr>
              <a:t>ј</a:t>
            </a:r>
            <a:r>
              <a:rPr lang="sr-Cyrl-RS" sz="2700" b="1" dirty="0" smtClean="0">
                <a:solidFill>
                  <a:schemeClr val="bg1"/>
                </a:solidFill>
              </a:rPr>
              <a:t>ануара  1217. године. Тада постаје Стефан Првовенчани.</a:t>
            </a:r>
            <a:endParaRPr lang="en-US" sz="27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Архимандрит  Сава  се  привремено  враћа  у  Хиландар,  да  у  тишини  тражи  решења  за  одбрану  Србије  од  римокатоличке  цркве  и  богумилске  јереси.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Monastery_Hilandar_in_1896.jpg"/>
          <p:cNvPicPr>
            <a:picLocks noChangeAspect="1"/>
          </p:cNvPicPr>
          <p:nvPr/>
        </p:nvPicPr>
        <p:blipFill>
          <a:blip r:embed="rId2" cstate="print"/>
          <a:srcRect t="19053"/>
          <a:stretch>
            <a:fillRect/>
          </a:stretch>
        </p:blipFill>
        <p:spPr>
          <a:xfrm>
            <a:off x="428596" y="1571612"/>
            <a:ext cx="8358246" cy="4847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700" b="1" dirty="0" smtClean="0">
                <a:solidFill>
                  <a:schemeClr val="bg1"/>
                </a:solidFill>
              </a:rPr>
              <a:t>Године  1219.  Сава  одлази  у  Никеју  да  од  цара  Теодора  Ласкариса  и  од  васељенског  </a:t>
            </a:r>
            <a:r>
              <a:rPr lang="sr-Cyrl-RS" sz="2700" b="1" dirty="0">
                <a:solidFill>
                  <a:schemeClr val="bg1"/>
                </a:solidFill>
              </a:rPr>
              <a:t>п</a:t>
            </a:r>
            <a:r>
              <a:rPr lang="sr-Cyrl-RS" sz="2700" b="1" dirty="0" smtClean="0">
                <a:solidFill>
                  <a:schemeClr val="bg1"/>
                </a:solidFill>
              </a:rPr>
              <a:t>атријарха  Манојла  тражи  аутокефалност  српске  православне  цркве.</a:t>
            </a:r>
            <a:endParaRPr lang="en-US" sz="27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Nikej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571612"/>
            <a:ext cx="4375385" cy="3513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okoviikona05.jpg"/>
          <p:cNvPicPr>
            <a:picLocks noChangeAspect="1"/>
          </p:cNvPicPr>
          <p:nvPr/>
        </p:nvPicPr>
        <p:blipFill>
          <a:blip r:embed="rId3" cstate="print"/>
          <a:srcRect l="5430" t="5000" r="5430" b="5000"/>
          <a:stretch>
            <a:fillRect/>
          </a:stretch>
        </p:blipFill>
        <p:spPr>
          <a:xfrm>
            <a:off x="5572132" y="1571612"/>
            <a:ext cx="2815390" cy="3513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5085184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Тако  васељенски  </a:t>
            </a:r>
            <a:r>
              <a:rPr lang="sr-Cyrl-RS" sz="2800" b="1" dirty="0">
                <a:solidFill>
                  <a:schemeClr val="bg1"/>
                </a:solidFill>
              </a:rPr>
              <a:t>п</a:t>
            </a:r>
            <a:r>
              <a:rPr lang="sr-Cyrl-RS" sz="2800" b="1" dirty="0" smtClean="0">
                <a:solidFill>
                  <a:schemeClr val="bg1"/>
                </a:solidFill>
              </a:rPr>
              <a:t>атријарх  Манојло  </a:t>
            </a:r>
            <a:r>
              <a:rPr lang="sr-Cyrl-RS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1219.</a:t>
            </a:r>
            <a:r>
              <a:rPr lang="sr-Cyrl-RS" sz="2800" b="1" dirty="0" smtClean="0">
                <a:solidFill>
                  <a:schemeClr val="bg1"/>
                </a:solidFill>
              </a:rPr>
              <a:t> године  у  Никеји  поставља  архимандрита  Саву  Немањића  за  првог  архиепископа  аутокефалне Српске  православне цркве. 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Рођен  је  око  </a:t>
            </a:r>
            <a:r>
              <a:rPr lang="sr-Cyrl-RS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1175.</a:t>
            </a:r>
            <a:r>
              <a:rPr lang="sr-Cyrl-RS" sz="2800" b="1" dirty="0" smtClean="0">
                <a:solidFill>
                  <a:schemeClr val="bg1"/>
                </a:solidFill>
              </a:rPr>
              <a:t> године  у  њиховом  двору  у  Расу.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RAS.jpg"/>
          <p:cNvPicPr>
            <a:picLocks noChangeAspect="1"/>
          </p:cNvPicPr>
          <p:nvPr/>
        </p:nvPicPr>
        <p:blipFill>
          <a:blip r:embed="rId2" cstate="print"/>
          <a:srcRect t="1475"/>
          <a:stretch>
            <a:fillRect/>
          </a:stretch>
        </p:blipFill>
        <p:spPr>
          <a:xfrm>
            <a:off x="428597" y="785794"/>
            <a:ext cx="8259344" cy="5649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После  хиротоније,  архиепископ  Сава  се  враћа  на  Свету  Гору,  а  потом  одлази  у  Солун</a:t>
            </a:r>
            <a:r>
              <a:rPr lang="sr-Cyrl-RS" sz="2800" b="1" dirty="0">
                <a:solidFill>
                  <a:schemeClr val="bg1"/>
                </a:solidFill>
              </a:rPr>
              <a:t>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zakonopravilo_nomokan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571612"/>
            <a:ext cx="6572296" cy="3811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535782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Ту  је  написао  „Законоправило“ (Номоканон, Крмчију)  и  друге  књиге  црквеног  права  и  поретка,  као  и  неопходне  литургијске  књиге.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Године  1221.  архиепископ  Сава  и  краљ  Стефан  Првовенчани  сазвали  су  у  Жичи  свенародни  сабор.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veti-sava-zitije-23-1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1571612"/>
            <a:ext cx="4191027" cy="3143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4714884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Основано  је  девет  српских  епархија  и  именовани  су  епископи.  За  седиште   архиепископа  одређен  је  манастир  Жича. Тада  је  поновно  крунисан  краљ  Стефан  Првовенчани,  по  православном  обреду.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Св Сава Српски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571612"/>
            <a:ext cx="1427570" cy="3143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Св Стефан Првовенчани 2.jpg"/>
          <p:cNvPicPr>
            <a:picLocks noChangeAspect="1"/>
          </p:cNvPicPr>
          <p:nvPr/>
        </p:nvPicPr>
        <p:blipFill>
          <a:blip r:embed="rId4" cstate="print"/>
          <a:srcRect l="3099" t="2389" r="7024" b="4458"/>
          <a:stretch>
            <a:fillRect/>
          </a:stretch>
        </p:blipFill>
        <p:spPr>
          <a:xfrm>
            <a:off x="6500825" y="1571612"/>
            <a:ext cx="2337305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Тога  дана,  на  Спасовдан  1220. године, устоличен је први  српски  </a:t>
            </a:r>
            <a:r>
              <a:rPr lang="sr-Cyrl-RS" sz="2800" b="1" dirty="0">
                <a:solidFill>
                  <a:schemeClr val="bg1"/>
                </a:solidFill>
              </a:rPr>
              <a:t>а</a:t>
            </a:r>
            <a:r>
              <a:rPr lang="sr-Cyrl-RS" sz="2800" b="1" dirty="0" smtClean="0">
                <a:solidFill>
                  <a:schemeClr val="bg1"/>
                </a:solidFill>
              </a:rPr>
              <a:t>рхиепископ  и крунисан је први српски краљ у Жичи.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Žiča.jpg"/>
          <p:cNvPicPr>
            <a:picLocks noChangeAspect="1"/>
          </p:cNvPicPr>
          <p:nvPr/>
        </p:nvPicPr>
        <p:blipFill>
          <a:blip r:embed="rId2" cstate="print"/>
          <a:srcRect t="9534" b="4523"/>
          <a:stretch>
            <a:fillRect/>
          </a:stretch>
        </p:blipFill>
        <p:spPr>
          <a:xfrm>
            <a:off x="1046937" y="1571611"/>
            <a:ext cx="7096963" cy="4071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564357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Савином  заслугом  успостављена  је  пуна  независност  српског  народа  и  цркве  од  страних  држава.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У  земљи  без  градских  насеља,  за  седишта  епархија  су  одређени  манастири:</a:t>
            </a:r>
            <a:endParaRPr lang="en-US" sz="3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 descr="Crkva_Svetih_apostola_Petra_i_Pavla_(Petrova_crkva),_Novi_Pazar,_Srbija.jpg"/>
          <p:cNvPicPr>
            <a:picLocks noChangeAspect="1"/>
          </p:cNvPicPr>
          <p:nvPr/>
        </p:nvPicPr>
        <p:blipFill>
          <a:blip r:embed="rId2" cstate="print"/>
          <a:srcRect l="2283" t="3318" r="3506" b="3789"/>
          <a:stretch>
            <a:fillRect/>
          </a:stretch>
        </p:blipFill>
        <p:spPr>
          <a:xfrm>
            <a:off x="1643042" y="1292353"/>
            <a:ext cx="5857916" cy="4260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564357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Седиште  Рашке  епархије  било  је  у  манастиру  Светога  Петра  и  Павла  (код  данашњег  Новог  Пазара).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Топлички  епископ  столовао  је  у  манастиру  Светог  Николе  (код  данашње  Куршумлије).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veti_Nikola_Kursumlija3.jpg"/>
          <p:cNvPicPr>
            <a:picLocks noChangeAspect="1"/>
          </p:cNvPicPr>
          <p:nvPr/>
        </p:nvPicPr>
        <p:blipFill>
          <a:blip r:embed="rId2" cstate="print"/>
          <a:srcRect b="13333"/>
          <a:stretch>
            <a:fillRect/>
          </a:stretch>
        </p:blipFill>
        <p:spPr>
          <a:xfrm>
            <a:off x="642910" y="1214422"/>
            <a:ext cx="7929618" cy="5154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Седиште  Моравичке  епархије  било  је  у  манастиру  Светог  Ахилија  (Ариље).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Crkva_Svetog_Ahilija_u_Arilju,_Srbija.jpg"/>
          <p:cNvPicPr>
            <a:picLocks noChangeAspect="1"/>
          </p:cNvPicPr>
          <p:nvPr/>
        </p:nvPicPr>
        <p:blipFill>
          <a:blip r:embed="rId2" cstate="print"/>
          <a:srcRect t="6712"/>
          <a:stretch>
            <a:fillRect/>
          </a:stretch>
        </p:blipFill>
        <p:spPr>
          <a:xfrm>
            <a:off x="714348" y="1214422"/>
            <a:ext cx="7715304" cy="5157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Дабарска  епархија  је  имала  седиште  у  манастиру  Светог  Николе  (Прибојска  Бања).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Црква_Св._Николе_Дабарског,_Манастир_Бања-Прибој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9" y="1186236"/>
            <a:ext cx="7786742" cy="5201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Будимљански  епископ  је  столовао  у  манастиру  Ђурђеви  Ступови  (Беране).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ĐURĐEVI  STUPOVI Berane_manastir.jpg"/>
          <p:cNvPicPr>
            <a:picLocks noChangeAspect="1"/>
          </p:cNvPicPr>
          <p:nvPr/>
        </p:nvPicPr>
        <p:blipFill>
          <a:blip r:embed="rId2" cstate="print"/>
          <a:srcRect t="6540"/>
          <a:stretch>
            <a:fillRect/>
          </a:stretch>
        </p:blipFill>
        <p:spPr>
          <a:xfrm>
            <a:off x="785786" y="1142984"/>
            <a:ext cx="7670800" cy="5376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Седиште  Хвостанске  епархије  било  је  у  манастиру  Пресвете  Богородице  (Подгор  код  Пећи).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Bogorodica_hvostanjska.jpg"/>
          <p:cNvPicPr>
            <a:picLocks noChangeAspect="1"/>
          </p:cNvPicPr>
          <p:nvPr/>
        </p:nvPicPr>
        <p:blipFill>
          <a:blip r:embed="rId2" cstate="print"/>
          <a:srcRect b="12227"/>
          <a:stretch>
            <a:fillRect/>
          </a:stretch>
        </p:blipFill>
        <p:spPr>
          <a:xfrm>
            <a:off x="1643042" y="1152413"/>
            <a:ext cx="6000792" cy="5414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928794" y="6000768"/>
            <a:ext cx="5429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dirty="0" smtClean="0">
                <a:solidFill>
                  <a:schemeClr val="bg2">
                    <a:lumMod val="10000"/>
                  </a:schemeClr>
                </a:solidFill>
              </a:rPr>
              <a:t>Рушевине  манастира Богородице  Хвостанске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Призренска  епархија  је  имала  седиште  у  манастиру  Богородице  Љевишке  (Призрен).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ljeviska_ex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178703"/>
            <a:ext cx="7143800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142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Кад  је  напунио  петнаесту  годину,  Немања  му  даје  на  управљање  Захумље  са  седиштем  у  Стону.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ston_5.jpg"/>
          <p:cNvPicPr>
            <a:picLocks noChangeAspect="1"/>
          </p:cNvPicPr>
          <p:nvPr/>
        </p:nvPicPr>
        <p:blipFill>
          <a:blip r:embed="rId2" cstate="print"/>
          <a:srcRect t="8132"/>
          <a:stretch>
            <a:fillRect/>
          </a:stretch>
        </p:blipFill>
        <p:spPr>
          <a:xfrm>
            <a:off x="428596" y="1285860"/>
            <a:ext cx="8286808" cy="5072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Зетски  епископ  столовао  је  у  манастиру  Светог  Арханђела  Михаила  (Михољска  Превлака).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Manastir_Arh_Mihail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194330"/>
            <a:ext cx="7234078" cy="5142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500166" y="5715016"/>
            <a:ext cx="628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 smtClean="0">
                <a:solidFill>
                  <a:schemeClr val="bg2">
                    <a:lumMod val="10000"/>
                  </a:schemeClr>
                </a:solidFill>
              </a:rPr>
              <a:t>Рушевине  манастира  Светог Арханђела  Михаила</a:t>
            </a:r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Седиште  Хумске  епархије  било  је  у  манастиру  Пресвете  Богородице  (Стон,  Пељешац).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Gospa_od_Lužina,_Ston_104559.jpg"/>
          <p:cNvPicPr>
            <a:picLocks noChangeAspect="1"/>
          </p:cNvPicPr>
          <p:nvPr/>
        </p:nvPicPr>
        <p:blipFill>
          <a:blip r:embed="rId2" cstate="print"/>
          <a:srcRect t="4167" b="3526"/>
          <a:stretch>
            <a:fillRect/>
          </a:stretch>
        </p:blipFill>
        <p:spPr>
          <a:xfrm>
            <a:off x="785786" y="1142984"/>
            <a:ext cx="7643866" cy="5291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928662" y="5929330"/>
            <a:ext cx="7358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Сада  се  на  том  месту  налази  римокатоличка  црква  Госпа  од  Лужина </a:t>
            </a:r>
            <a:endParaRPr lang="en-US" sz="14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Проглашење  аутокефалности  Српске  цркве  оспоравао  је  архиепископ  охридски  Хоматијан.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t_Sophia_(Ohrid).jpg"/>
          <p:cNvPicPr>
            <a:picLocks noChangeAspect="1"/>
          </p:cNvPicPr>
          <p:nvPr/>
        </p:nvPicPr>
        <p:blipFill>
          <a:blip r:embed="rId2" cstate="print"/>
          <a:srcRect t="2665" b="9800"/>
          <a:stretch>
            <a:fillRect/>
          </a:stretch>
        </p:blipFill>
        <p:spPr>
          <a:xfrm>
            <a:off x="500034" y="1285860"/>
            <a:ext cx="8215370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578645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Но,  његове  оптужбе  против  Саве  биле су  свуда  схваћене  као  ништавне  и  неважеће.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Краљ  Стефан  Првовенчани  је  умро  1228. године.  Непосредно  пред  смрт , </a:t>
            </a:r>
            <a:r>
              <a:rPr lang="sr-Cyrl-RS" sz="2800" b="1" dirty="0">
                <a:solidFill>
                  <a:schemeClr val="bg1"/>
                </a:solidFill>
              </a:rPr>
              <a:t>а</a:t>
            </a:r>
            <a:r>
              <a:rPr lang="sr-Cyrl-RS" sz="2800" b="1" dirty="0" smtClean="0">
                <a:solidFill>
                  <a:schemeClr val="bg1"/>
                </a:solidFill>
              </a:rPr>
              <a:t>рхиепископ  Сава  га  је замонашио.  Од  краља  Стефана  поста</a:t>
            </a:r>
            <a:r>
              <a:rPr lang="en-US" sz="2800" b="1" dirty="0" smtClean="0">
                <a:solidFill>
                  <a:schemeClr val="bg1"/>
                </a:solidFill>
              </a:rPr>
              <a:t>j</a:t>
            </a:r>
            <a:r>
              <a:rPr lang="sr-Cyrl-RS" sz="2800" b="1" dirty="0" smtClean="0">
                <a:solidFill>
                  <a:schemeClr val="bg1"/>
                </a:solidFill>
              </a:rPr>
              <a:t>е  монах  Симон. 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Monah Sim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3544" y="1571612"/>
            <a:ext cx="5524538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571501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Сахрањен  је  у  манастиру  Студеници,  а  тело  је  касније  пренето  у  манастир  Жичу.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6116" y="5214950"/>
            <a:ext cx="2714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Монах  Симон</a:t>
            </a:r>
            <a:endParaRPr lang="en-US" sz="1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После  крунисања  Стефановог  сина  Радослава  у  Жичи,  архиепископ  Сава  1229. године  полази  на  поклоничко  путовање  у  Свету  земљу.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veti-sava-zitije-33-1024.jpg"/>
          <p:cNvPicPr>
            <a:picLocks noChangeAspect="1"/>
          </p:cNvPicPr>
          <p:nvPr/>
        </p:nvPicPr>
        <p:blipFill>
          <a:blip r:embed="rId2" cstate="print"/>
          <a:srcRect l="4687" t="6250" r="3906" b="7291"/>
          <a:stretch>
            <a:fillRect/>
          </a:stretch>
        </p:blipFill>
        <p:spPr>
          <a:xfrm>
            <a:off x="1211833" y="1643050"/>
            <a:ext cx="6747017" cy="478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Благословивши  народ,  Сава  се  у  Будви  укрцао  на  лађу  и  кренуо је према  Јерусалиму.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-19-638.jpg"/>
          <p:cNvPicPr>
            <a:picLocks noChangeAspect="1"/>
          </p:cNvPicPr>
          <p:nvPr/>
        </p:nvPicPr>
        <p:blipFill>
          <a:blip r:embed="rId2" cstate="print"/>
          <a:srcRect l="10292"/>
          <a:stretch>
            <a:fillRect/>
          </a:stretch>
        </p:blipFill>
        <p:spPr>
          <a:xfrm>
            <a:off x="3857620" y="1176720"/>
            <a:ext cx="4981438" cy="5314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Budva  Churches_in_Old_Town.jpg"/>
          <p:cNvPicPr>
            <a:picLocks noChangeAspect="1"/>
          </p:cNvPicPr>
          <p:nvPr/>
        </p:nvPicPr>
        <p:blipFill>
          <a:blip r:embed="rId3" cstate="print"/>
          <a:srcRect l="14189" r="39912"/>
          <a:stretch>
            <a:fillRect/>
          </a:stretch>
        </p:blipFill>
        <p:spPr>
          <a:xfrm>
            <a:off x="357158" y="1142984"/>
            <a:ext cx="3286148" cy="5369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Са  јерусалимским  патријархом  Атанасијем </a:t>
            </a:r>
            <a:r>
              <a:rPr lang="sr-Latn-RS" sz="2800" b="1" dirty="0" smtClean="0">
                <a:solidFill>
                  <a:schemeClr val="bg1"/>
                </a:solidFill>
              </a:rPr>
              <a:t>II  </a:t>
            </a:r>
            <a:r>
              <a:rPr lang="sr-Cyrl-RS" sz="2800" b="1" dirty="0" smtClean="0">
                <a:solidFill>
                  <a:schemeClr val="bg1"/>
                </a:solidFill>
              </a:rPr>
              <a:t>служио  је  Свете  </a:t>
            </a:r>
            <a:r>
              <a:rPr lang="sr-Cyrl-RS" sz="2800" b="1" dirty="0">
                <a:solidFill>
                  <a:schemeClr val="bg1"/>
                </a:solidFill>
              </a:rPr>
              <a:t>л</a:t>
            </a:r>
            <a:r>
              <a:rPr lang="sr-Cyrl-RS" sz="2800" b="1" dirty="0" smtClean="0">
                <a:solidFill>
                  <a:schemeClr val="bg1"/>
                </a:solidFill>
              </a:rPr>
              <a:t>итургије  у  храму  Гроба  Господњег. 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1204212.jpg"/>
          <p:cNvPicPr>
            <a:picLocks noChangeAspect="1"/>
          </p:cNvPicPr>
          <p:nvPr/>
        </p:nvPicPr>
        <p:blipFill>
          <a:blip r:embed="rId2" cstate="print"/>
          <a:srcRect r="3361"/>
          <a:stretch>
            <a:fillRect/>
          </a:stretch>
        </p:blipFill>
        <p:spPr>
          <a:xfrm>
            <a:off x="356468" y="1303991"/>
            <a:ext cx="8430374" cy="4907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Од  патријарха  Атанасија  откупио  је  кућу  Светог  Јована  Богослова,  у  којој  се  збила  Тајна  вечера.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12049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170343"/>
            <a:ext cx="7786742" cy="4307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5429264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Поклонио  ју  је  великој  православној  лаври  Светог  Саве  Освећеног,  којом  су  Срби  управљали  пуних</a:t>
            </a:r>
          </a:p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130  година. 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На  Голготи  се  поклонио и молио  пред  распећем.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Golgota HGG.jpg"/>
          <p:cNvPicPr>
            <a:picLocks noChangeAspect="1"/>
          </p:cNvPicPr>
          <p:nvPr/>
        </p:nvPicPr>
        <p:blipFill>
          <a:blip r:embed="rId2" cstate="print"/>
          <a:srcRect b="2666"/>
          <a:stretch>
            <a:fillRect/>
          </a:stretch>
        </p:blipFill>
        <p:spPr>
          <a:xfrm>
            <a:off x="5072066" y="1214422"/>
            <a:ext cx="3555075" cy="5214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sveti_sava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214422"/>
            <a:ext cx="4155358" cy="5214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Поклонио  се  Светоме  гробу  у  коме  је  почивало</a:t>
            </a:r>
          </a:p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  тело Господа.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veti Gro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214422"/>
            <a:ext cx="8215370" cy="5203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После  две  године  родитељи  га  позивају  у  престоницу  са  намером  да  га  ожене,  али  је  он  имао  други  план.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35782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Рекавши  родитељима  да  иде  у  лов,  смислио  је  најбезболнији  начин  да  се  са  њима  растане  и  са  групом  светогорских  монаха  побегне  на  Свету  Гору.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sveti-sava-zitije-5-1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163016"/>
            <a:ext cx="7215238" cy="4192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Путовао  је  низ  реку  Јордан,  у  којој  је  Свети  Јован  Крститељ  крстио  Исуса  Христа.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Jordan, mesto krštenja Gospo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465" y="1166905"/>
            <a:ext cx="7898673" cy="5262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богојављењ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1" y="4048008"/>
            <a:ext cx="1500198" cy="2021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Мало  дуже  се  задржао  у  манастиру  Светог  Саве  Освећеног  (Мар  Саба).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Mar Saba, Man Sv Save Osvećen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142984"/>
            <a:ext cx="8043748" cy="4529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571501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Ту  је,  по  завештању  Мар  Сабе,  добио  његово  жезло  и  две  ретко  лепе  иконе  Пресвете  Богородице.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tap-sv-save-iz-manastira-sveta-trojica-pljevlja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3714752"/>
            <a:ext cx="1214445" cy="1865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Дароване  иконе  је  однео  на Свету  Гору,  где  су  и  сада најпоштованије  светиње.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bogorodica_trojeruc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142984"/>
            <a:ext cx="3857652" cy="4787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00034" y="5929331"/>
            <a:ext cx="4143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200" b="1" dirty="0" smtClean="0">
                <a:solidFill>
                  <a:schemeClr val="bg1"/>
                </a:solidFill>
              </a:rPr>
              <a:t>Икона Богородице Тројеручице  налази  се  у  Хиландару</a:t>
            </a: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Bogorodica Mlekopiotatelj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142984"/>
            <a:ext cx="3313533" cy="4756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857752" y="5857892"/>
            <a:ext cx="4071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200" b="1" dirty="0" smtClean="0">
                <a:solidFill>
                  <a:schemeClr val="bg1"/>
                </a:solidFill>
              </a:rPr>
              <a:t>Богородица Млекопитатељица налази  се у испосници у Кареји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У  повратку се  задржао   у  манастиру  Светога  Ђорђа  у  Акри,  чекајући  лађу  којом  ће  отпловити  у  Никеју.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kra, hram svetog Georgij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142984"/>
            <a:ext cx="6665864" cy="4453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564357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Византијски цар  му  даје  галију  за  превоз  до  Свете  Горе,  а  одатле  се  преко  Солуна  враћа  у  Србију.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У  међувремену  је  српска  властела  збацила  са  престола  краља  Радослава,  а  на  његово  место  довела  другог  Стефановог  сина,  Владислава.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Св Владислав Српски 2.jpg"/>
          <p:cNvPicPr>
            <a:picLocks noChangeAspect="1"/>
          </p:cNvPicPr>
          <p:nvPr/>
        </p:nvPicPr>
        <p:blipFill>
          <a:blip r:embed="rId2" cstate="print"/>
          <a:srcRect l="3500" t="2531" r="3500" b="3718"/>
          <a:stretch>
            <a:fillRect/>
          </a:stretch>
        </p:blipFill>
        <p:spPr>
          <a:xfrm>
            <a:off x="4500562" y="1571613"/>
            <a:ext cx="2971459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Zica,_manastir_Srbija_3.png"/>
          <p:cNvPicPr>
            <a:picLocks noChangeAspect="1"/>
          </p:cNvPicPr>
          <p:nvPr/>
        </p:nvPicPr>
        <p:blipFill>
          <a:blip r:embed="rId3" cstate="print"/>
          <a:srcRect r="50912" b="20834"/>
          <a:stretch>
            <a:fillRect/>
          </a:stretch>
        </p:blipFill>
        <p:spPr>
          <a:xfrm>
            <a:off x="1532258" y="1571611"/>
            <a:ext cx="2682551" cy="3786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535782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Тада  су била отворена  и  трећа  врата  на  Жичи,  а  Владислав  је био  последњи  краљ  кога  је  Сава  лично  крунисао,  упутио,  посаветовао  и  благословио.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700" b="1" dirty="0" smtClean="0">
                <a:solidFill>
                  <a:schemeClr val="bg1"/>
                </a:solidFill>
              </a:rPr>
              <a:t>После  извесног  времена,  на  Сабору  у  Жичи , Сава  је саопштио  своју  намеру  да  напусти  архиепископски  трон.</a:t>
            </a:r>
            <a:endParaRPr lang="en-US" sz="27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veti-sava-zitije-28-1024.jpg"/>
          <p:cNvPicPr>
            <a:picLocks noChangeAspect="1"/>
          </p:cNvPicPr>
          <p:nvPr/>
        </p:nvPicPr>
        <p:blipFill>
          <a:blip r:embed="rId2" cstate="print"/>
          <a:srcRect l="20312" r="20312" b="11458"/>
          <a:stretch>
            <a:fillRect/>
          </a:stretch>
        </p:blipFill>
        <p:spPr>
          <a:xfrm>
            <a:off x="785786" y="1481680"/>
            <a:ext cx="4024077" cy="4161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sveti-sava-zitije-42-1024.jpg"/>
          <p:cNvPicPr>
            <a:picLocks noChangeAspect="1"/>
          </p:cNvPicPr>
          <p:nvPr/>
        </p:nvPicPr>
        <p:blipFill>
          <a:blip r:embed="rId3" cstate="print"/>
          <a:srcRect l="47656" t="5208" b="1041"/>
          <a:stretch>
            <a:fillRect/>
          </a:stretch>
        </p:blipFill>
        <p:spPr>
          <a:xfrm>
            <a:off x="5214942" y="1481680"/>
            <a:ext cx="3357586" cy="4161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578645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Одмах  потом,  на  свечаној  литургији  био је  посвећен  за  архиепископа  Арсеније  Сремац.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Сава  је  одлучио  да  крене  на  ново  путовање  у  далеке  земље,  да  у  туђем  свету  ради  за  свој  српски  народ  и  православље  уопште.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Bura.jpg"/>
          <p:cNvPicPr>
            <a:picLocks noChangeAspect="1"/>
          </p:cNvPicPr>
          <p:nvPr/>
        </p:nvPicPr>
        <p:blipFill>
          <a:blip r:embed="rId2" cstate="print"/>
          <a:srcRect t="19153"/>
          <a:stretch>
            <a:fillRect/>
          </a:stretch>
        </p:blipFill>
        <p:spPr>
          <a:xfrm>
            <a:off x="1142976" y="1582272"/>
            <a:ext cx="6929486" cy="4201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Queen_Anne's_Revenge.JPG"/>
          <p:cNvPicPr>
            <a:picLocks noChangeAspect="1"/>
          </p:cNvPicPr>
          <p:nvPr/>
        </p:nvPicPr>
        <p:blipFill>
          <a:blip r:embed="rId3" cstate="print"/>
          <a:srcRect l="14968" r="12048"/>
          <a:stretch>
            <a:fillRect/>
          </a:stretch>
        </p:blipFill>
        <p:spPr>
          <a:xfrm>
            <a:off x="3537638" y="1643050"/>
            <a:ext cx="2120829" cy="4071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78645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У  току  пловидбе  од  Будве  до  Александрије  молитвом  је  савладавао  олују  и  разбојнике.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7620" y="5286388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b="1" dirty="0" smtClean="0"/>
              <a:t>1235</a:t>
            </a:r>
            <a:endParaRPr lang="en-US" sz="1600" b="1" dirty="0"/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У  Александрији  је  служио  у  Цркви  Светог  Марка</a:t>
            </a:r>
            <a:r>
              <a:rPr lang="sr-Cyrl-RS" sz="2800" b="1" dirty="0">
                <a:solidFill>
                  <a:schemeClr val="bg1"/>
                </a:solidFill>
              </a:rPr>
              <a:t>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leksandrija-egip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214421"/>
            <a:ext cx="8215370" cy="5185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786050" y="5929330"/>
            <a:ext cx="3357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 smtClean="0">
                <a:solidFill>
                  <a:schemeClr val="bg2">
                    <a:lumMod val="75000"/>
                  </a:schemeClr>
                </a:solidFill>
              </a:rPr>
              <a:t>Александрија</a:t>
            </a: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Био  је  у  гостима  код  султана  у  Каиру,  посетио  неке  коптске  цркве  и  установе,  дајући  богате  прилоге.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Kairo citadela.jpg"/>
          <p:cNvPicPr>
            <a:picLocks noChangeAspect="1"/>
          </p:cNvPicPr>
          <p:nvPr/>
        </p:nvPicPr>
        <p:blipFill>
          <a:blip r:embed="rId2" cstate="print"/>
          <a:srcRect t="17820"/>
          <a:stretch>
            <a:fillRect/>
          </a:stretch>
        </p:blipFill>
        <p:spPr>
          <a:xfrm>
            <a:off x="357159" y="1285860"/>
            <a:ext cx="8461002" cy="5214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143240" y="6072206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 smtClean="0">
                <a:solidFill>
                  <a:schemeClr val="accent1">
                    <a:lumMod val="75000"/>
                  </a:schemeClr>
                </a:solidFill>
              </a:rPr>
              <a:t>Каиро  -  Цитадела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Идући  путем  којим  је  прошао  и  Мојсије,  Сава  је  посетио  Синајску  гору.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ina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141819"/>
            <a:ext cx="8001056" cy="5336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Постриг  је  примио  у  руском  манастиру  Пантелејмону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thos-pantelimon-2.jpg"/>
          <p:cNvPicPr>
            <a:picLocks noChangeAspect="1"/>
          </p:cNvPicPr>
          <p:nvPr/>
        </p:nvPicPr>
        <p:blipFill>
          <a:blip r:embed="rId2" cstate="print"/>
          <a:srcRect b="8441"/>
          <a:stretch>
            <a:fillRect/>
          </a:stretch>
        </p:blipFill>
        <p:spPr>
          <a:xfrm>
            <a:off x="571472" y="851699"/>
            <a:ext cx="8069907" cy="5541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У  манастиру  Свете  Катарине  на  Синају  остао  је  више  од  два  месеца.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Manastir Svete Katarine na Sinaju 2.jpg"/>
          <p:cNvPicPr>
            <a:picLocks noChangeAspect="1"/>
          </p:cNvPicPr>
          <p:nvPr/>
        </p:nvPicPr>
        <p:blipFill>
          <a:blip r:embed="rId2" cstate="print"/>
          <a:srcRect t="17140"/>
          <a:stretch>
            <a:fillRect/>
          </a:stretch>
        </p:blipFill>
        <p:spPr>
          <a:xfrm>
            <a:off x="857224" y="1214422"/>
            <a:ext cx="7500990" cy="4202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535782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Сваке  суботе  одлазио  би  на  највиши  врх  горе  Хорив,  где  би  у  молитви  проводио  целу  ноћ.  Недељом  рано  силазио  је  у  манастир  да  служи  литургију.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Уздајући  се  у  Божју  заштиту,  Сава  затим  стиже  у  град  на  реци  Тигру  -  Багдад.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Bagdad_in_Babylonie_ost_Chaldea_nu_Irak_-_Peeters_Jacob_-_16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285860"/>
            <a:ext cx="8215370" cy="4871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Из  Ирака  Сава  је  отишао  у  Сирију.  Посетио  је  Антиохију  и  даривао  Саборну  антиохијску  цркву.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irijska antiohijska crkva.jpg"/>
          <p:cNvPicPr>
            <a:picLocks noChangeAspect="1"/>
          </p:cNvPicPr>
          <p:nvPr/>
        </p:nvPicPr>
        <p:blipFill>
          <a:blip r:embed="rId2" cstate="print"/>
          <a:srcRect l="5357" r="3350"/>
          <a:stretch>
            <a:fillRect/>
          </a:stretch>
        </p:blipFill>
        <p:spPr>
          <a:xfrm>
            <a:off x="500034" y="1285859"/>
            <a:ext cx="8143932" cy="4842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700" b="1" dirty="0" smtClean="0">
                <a:solidFill>
                  <a:schemeClr val="bg1"/>
                </a:solidFill>
              </a:rPr>
              <a:t>Затим  је  обишао  манастир  Светог  Симеона  Столпника,  где  су  га  монаси  дочекали  са  одушевљењем.</a:t>
            </a:r>
            <a:endParaRPr lang="en-US" sz="27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Ruins_of_St_Simeon_Stylites  Sirija.jpg"/>
          <p:cNvPicPr>
            <a:picLocks noChangeAspect="1"/>
          </p:cNvPicPr>
          <p:nvPr/>
        </p:nvPicPr>
        <p:blipFill>
          <a:blip r:embed="rId2" cstate="print"/>
          <a:srcRect t="6105" b="3541"/>
          <a:stretch>
            <a:fillRect/>
          </a:stretch>
        </p:blipFill>
        <p:spPr>
          <a:xfrm>
            <a:off x="642910" y="1142984"/>
            <a:ext cx="7817282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Из  Сирије  Сава  одлази  у  Јерменију,  земљу  у  подножју  планине  Арарат.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Jermenija manastir-kor-virap  Ararat.jpg"/>
          <p:cNvPicPr>
            <a:picLocks noChangeAspect="1"/>
          </p:cNvPicPr>
          <p:nvPr/>
        </p:nvPicPr>
        <p:blipFill>
          <a:blip r:embed="rId2" cstate="print"/>
          <a:srcRect t="7605"/>
          <a:stretch>
            <a:fillRect/>
          </a:stretch>
        </p:blipFill>
        <p:spPr>
          <a:xfrm>
            <a:off x="785786" y="1142984"/>
            <a:ext cx="7715304" cy="4670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578645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Тамо  је  посетио  манастире</a:t>
            </a:r>
          </a:p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  старе  Јерменије.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Након  путовања  преко  Курдистана,  срећно  стиже  до  средоземних  лука.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Nikeja.jpg"/>
          <p:cNvPicPr>
            <a:picLocks noChangeAspect="1"/>
          </p:cNvPicPr>
          <p:nvPr/>
        </p:nvPicPr>
        <p:blipFill>
          <a:blip r:embed="rId2" cstate="print"/>
          <a:srcRect t="13400" b="13121"/>
          <a:stretch>
            <a:fillRect/>
          </a:stretch>
        </p:blipFill>
        <p:spPr>
          <a:xfrm>
            <a:off x="487640" y="1214422"/>
            <a:ext cx="8227763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528638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У  Никеји  је  успео  да  се  избори  за  признавање  бугарског  патријарха  у  Трнову,  ради  јединства</a:t>
            </a:r>
          </a:p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  и  снаге  православља.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Препловивши  Црно  море,  Сава  се  искрцао</a:t>
            </a:r>
          </a:p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  у  бугарском  граду  </a:t>
            </a:r>
            <a:r>
              <a:rPr lang="sr-Cyrl-RS" sz="2800" b="1" dirty="0" smtClean="0">
                <a:solidFill>
                  <a:schemeClr val="bg1"/>
                </a:solidFill>
              </a:rPr>
              <a:t>Несебару</a:t>
            </a:r>
            <a:r>
              <a:rPr lang="sr-Cyrl-RS" sz="2800" b="1" dirty="0" smtClean="0">
                <a:solidFill>
                  <a:schemeClr val="bg1"/>
                </a:solidFill>
              </a:rPr>
              <a:t>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Bulgaria-Nesebar-09.JPG"/>
          <p:cNvPicPr>
            <a:picLocks noChangeAspect="1"/>
          </p:cNvPicPr>
          <p:nvPr/>
        </p:nvPicPr>
        <p:blipFill>
          <a:blip r:embed="rId2" cstate="print"/>
          <a:srcRect t="13403"/>
          <a:stretch>
            <a:fillRect/>
          </a:stretch>
        </p:blipFill>
        <p:spPr>
          <a:xfrm>
            <a:off x="500034" y="1142984"/>
            <a:ext cx="8249508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Из  </a:t>
            </a:r>
            <a:r>
              <a:rPr lang="sr-Cyrl-RS" sz="2800" b="1" dirty="0" smtClean="0">
                <a:solidFill>
                  <a:schemeClr val="bg1"/>
                </a:solidFill>
              </a:rPr>
              <a:t>Несебара</a:t>
            </a:r>
            <a:r>
              <a:rPr lang="sr-Cyrl-RS" sz="2800" b="1" dirty="0" smtClean="0">
                <a:solidFill>
                  <a:schemeClr val="bg1"/>
                </a:solidFill>
              </a:rPr>
              <a:t>,  преко  балканских  планина  покривених  дубоким  снегом,  јашући  неколико  дана  на  коњу,  Сава  стиже  у  Трново,  где  окончава  своје  путовање.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Veliko  Trnovo.jpg"/>
          <p:cNvPicPr>
            <a:picLocks noChangeAspect="1"/>
          </p:cNvPicPr>
          <p:nvPr/>
        </p:nvPicPr>
        <p:blipFill>
          <a:blip r:embed="rId2" cstate="print"/>
          <a:srcRect b="17882"/>
          <a:stretch>
            <a:fillRect/>
          </a:stretch>
        </p:blipFill>
        <p:spPr>
          <a:xfrm>
            <a:off x="500034" y="1586454"/>
            <a:ext cx="8215370" cy="4907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700" b="1" dirty="0" smtClean="0">
                <a:solidFill>
                  <a:schemeClr val="bg1"/>
                </a:solidFill>
              </a:rPr>
              <a:t>У  Трнову,  бугарски  цар  Асен  и  Патријарх  Јоаким  дочекали су  Саву  са  највећим  почастима,  а  он  их  је даривао  скупоценим  поклонима  које  је  донео  са  Истока.</a:t>
            </a:r>
            <a:endParaRPr lang="en-US" sz="27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Car Jovan Asen II.jpg"/>
          <p:cNvPicPr>
            <a:picLocks noChangeAspect="1"/>
          </p:cNvPicPr>
          <p:nvPr/>
        </p:nvPicPr>
        <p:blipFill>
          <a:blip r:embed="rId2" cstate="print"/>
          <a:srcRect l="4464"/>
          <a:stretch>
            <a:fillRect/>
          </a:stretch>
        </p:blipFill>
        <p:spPr>
          <a:xfrm>
            <a:off x="500034" y="1897178"/>
            <a:ext cx="4331539" cy="4603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Sveti Sava.jpg"/>
          <p:cNvPicPr>
            <a:picLocks noChangeAspect="1"/>
          </p:cNvPicPr>
          <p:nvPr/>
        </p:nvPicPr>
        <p:blipFill>
          <a:blip r:embed="rId3" cstate="print"/>
          <a:srcRect b="-730"/>
          <a:stretch>
            <a:fillRect/>
          </a:stretch>
        </p:blipFill>
        <p:spPr>
          <a:xfrm>
            <a:off x="5143504" y="1897178"/>
            <a:ext cx="3520134" cy="4603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142976" y="5929330"/>
            <a:ext cx="3071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Цар  Јован  Асен  </a:t>
            </a:r>
            <a:r>
              <a:rPr lang="sr-Latn-RS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II </a:t>
            </a:r>
            <a:endParaRPr lang="en-US" sz="1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Убрзо  по  доласку  у  Трново,  Сава  се  нагло  разболео .  Свестан  да  му  се  ближи  смрт,  драгоцености  које  је  донео  са  путовања  послао је  у  Србију.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veti-sava-zitije-36-1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5929353" cy="4447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614364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Умро  је  14.(27.) </a:t>
            </a:r>
            <a:r>
              <a:rPr lang="sr-Cyrl-CS" sz="2800" b="1" dirty="0">
                <a:solidFill>
                  <a:schemeClr val="bg1"/>
                </a:solidFill>
              </a:rPr>
              <a:t>ј</a:t>
            </a:r>
            <a:r>
              <a:rPr lang="sr-Cyrl-RS" sz="2800" b="1" dirty="0" smtClean="0">
                <a:solidFill>
                  <a:schemeClr val="bg1"/>
                </a:solidFill>
              </a:rPr>
              <a:t>ануара  </a:t>
            </a:r>
            <a:r>
              <a:rPr lang="sr-Cyrl-RS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1236</a:t>
            </a:r>
            <a:r>
              <a:rPr lang="sr-Cyrl-RS" sz="2800" b="1" dirty="0" smtClean="0">
                <a:solidFill>
                  <a:schemeClr val="bg1"/>
                </a:solidFill>
              </a:rPr>
              <a:t>. године.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Замонашио  се  у  манастиру  Ватопеду  и  добио  монашко  име  </a:t>
            </a:r>
            <a:r>
              <a:rPr lang="sr-Cyrl-RS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Сава</a:t>
            </a:r>
            <a:r>
              <a:rPr lang="sr-Cyrl-RS" sz="2800" b="1" dirty="0" smtClean="0">
                <a:solidFill>
                  <a:schemeClr val="bg1"/>
                </a:solidFill>
              </a:rPr>
              <a:t>,  по  Светом  Сави  Освећеном.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vatoped.jpg"/>
          <p:cNvPicPr>
            <a:picLocks noChangeAspect="1"/>
          </p:cNvPicPr>
          <p:nvPr/>
        </p:nvPicPr>
        <p:blipFill>
          <a:blip r:embed="rId2" cstate="print"/>
          <a:srcRect l="16853"/>
          <a:stretch>
            <a:fillRect/>
          </a:stretch>
        </p:blipFill>
        <p:spPr>
          <a:xfrm>
            <a:off x="714348" y="1299700"/>
            <a:ext cx="7751028" cy="4944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Св Сава Освећени 1.jpg"/>
          <p:cNvPicPr>
            <a:picLocks noChangeAspect="1"/>
          </p:cNvPicPr>
          <p:nvPr/>
        </p:nvPicPr>
        <p:blipFill>
          <a:blip r:embed="rId3" cstate="print"/>
          <a:srcRect b="5660"/>
          <a:stretch>
            <a:fillRect/>
          </a:stretch>
        </p:blipFill>
        <p:spPr>
          <a:xfrm>
            <a:off x="6286512" y="3429000"/>
            <a:ext cx="1977143" cy="2615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215074" y="5786454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Свети  Сава  Освећени</a:t>
            </a:r>
            <a:endParaRPr lang="en-US" sz="1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Сахрањен  је  уз  највише  почасти  у  Трнову,  у  царском  Меморијалном  </a:t>
            </a:r>
            <a:r>
              <a:rPr lang="sr-Cyrl-RS" sz="2800" b="1" dirty="0" smtClean="0">
                <a:solidFill>
                  <a:schemeClr val="bg1"/>
                </a:solidFill>
              </a:rPr>
              <a:t>храму  </a:t>
            </a:r>
            <a:r>
              <a:rPr lang="sr-Cyrl-RS" sz="2800" b="1" dirty="0" smtClean="0">
                <a:solidFill>
                  <a:schemeClr val="bg1"/>
                </a:solidFill>
              </a:rPr>
              <a:t>Светих  40  мученика.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carski  memorijalni  hram - mauzolej   Sv 40 mučeni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227303"/>
            <a:ext cx="8001056" cy="5246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Године  1240.  краљ  Стефан Владислав  добио  је  дозволу  од  свог  таста,  бугарског цара  Асена,  да  се  мошти  Светог  Саве  пренесу  у  Србију.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Kralj-Vladislav-moli-od-bugarskog-cara-mosti-sv.-Save-Hilandar.jpg"/>
          <p:cNvPicPr>
            <a:picLocks noChangeAspect="1"/>
          </p:cNvPicPr>
          <p:nvPr/>
        </p:nvPicPr>
        <p:blipFill>
          <a:blip r:embed="rId2" cstate="print"/>
          <a:srcRect l="2136" t="1861" r="2782" b="2930"/>
          <a:stretch>
            <a:fillRect/>
          </a:stretch>
        </p:blipFill>
        <p:spPr>
          <a:xfrm>
            <a:off x="714348" y="1571612"/>
            <a:ext cx="3000396" cy="3679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Mileševa.jpg"/>
          <p:cNvPicPr>
            <a:picLocks noChangeAspect="1"/>
          </p:cNvPicPr>
          <p:nvPr/>
        </p:nvPicPr>
        <p:blipFill>
          <a:blip r:embed="rId3" cstate="print"/>
          <a:srcRect l="4327" r="4808"/>
          <a:stretch>
            <a:fillRect/>
          </a:stretch>
        </p:blipFill>
        <p:spPr>
          <a:xfrm>
            <a:off x="4000496" y="1571612"/>
            <a:ext cx="4500594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535782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Његово светитељско  тело  положено  је  у  Цркви  Вазнесења  Господњег  у  манастиру  Милешеви,  задужбини  тадашњег  српског  краља.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>
                <a:solidFill>
                  <a:schemeClr val="bg1"/>
                </a:solidFill>
              </a:rPr>
              <a:t>Б</a:t>
            </a:r>
            <a:r>
              <a:rPr lang="sr-Cyrl-RS" sz="2800" b="1" dirty="0" smtClean="0">
                <a:solidFill>
                  <a:schemeClr val="bg1"/>
                </a:solidFill>
              </a:rPr>
              <a:t>ио  је то празник  целокупног  </a:t>
            </a:r>
            <a:r>
              <a:rPr lang="sr-Cyrl-RS" sz="2800" b="1" dirty="0">
                <a:solidFill>
                  <a:schemeClr val="bg1"/>
                </a:solidFill>
              </a:rPr>
              <a:t>с</a:t>
            </a:r>
            <a:r>
              <a:rPr lang="sr-Cyrl-RS" sz="2800" b="1" dirty="0" smtClean="0">
                <a:solidFill>
                  <a:schemeClr val="bg1"/>
                </a:solidFill>
              </a:rPr>
              <a:t>рпства, дан  захвалности  Богу. 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mileseva_weisser_eng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436" y="1571613"/>
            <a:ext cx="5324010" cy="4214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SS.jpg"/>
          <p:cNvPicPr>
            <a:picLocks noChangeAspect="1"/>
          </p:cNvPicPr>
          <p:nvPr/>
        </p:nvPicPr>
        <p:blipFill>
          <a:blip r:embed="rId3" cstate="print"/>
          <a:srcRect l="7939" b="3489"/>
          <a:stretch>
            <a:fillRect/>
          </a:stretch>
        </p:blipFill>
        <p:spPr>
          <a:xfrm>
            <a:off x="6108612" y="1571611"/>
            <a:ext cx="2662980" cy="4214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578645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Гробница  Светога  Саве  у  Милешеви  постала је извор  милости,  здравља  и  утехе  за  потоње  генерације.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Векови  ропства под  Турцима. Разљућен  због  многих  чудеса  која  су  се  догађала   на  гробу  Светитеља,  Синан-паша  однео је  мошти  Светог  Саве  у  дрвеном  ковчегу и спалио их на Врачару, 27. априла 1595. године.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inan Paš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247706"/>
            <a:ext cx="2771509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spaljivanje-mostiju-sv-save_0.jpg"/>
          <p:cNvPicPr>
            <a:picLocks noChangeAspect="1"/>
          </p:cNvPicPr>
          <p:nvPr/>
        </p:nvPicPr>
        <p:blipFill>
          <a:blip r:embed="rId4" cstate="print"/>
          <a:srcRect l="11765"/>
          <a:stretch>
            <a:fillRect/>
          </a:stretch>
        </p:blipFill>
        <p:spPr>
          <a:xfrm>
            <a:off x="3428992" y="2247706"/>
            <a:ext cx="5357850" cy="3783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По  народном  предању,  пре  спаљивања  моштију,  спасена  је  рука  Светог  Саве  и  данас  се  налази  у  манастиру  Свете  Тројице  код  Пљеваља.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IMG_1449.jpg"/>
          <p:cNvPicPr>
            <a:picLocks noChangeAspect="1"/>
          </p:cNvPicPr>
          <p:nvPr/>
        </p:nvPicPr>
        <p:blipFill>
          <a:blip r:embed="rId2" cstate="print"/>
          <a:srcRect l="36615" t="15625" r="3940" b="15625"/>
          <a:stretch>
            <a:fillRect/>
          </a:stretch>
        </p:blipFill>
        <p:spPr>
          <a:xfrm>
            <a:off x="768952" y="1643050"/>
            <a:ext cx="4941543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Holy_Trinity_in_Pljevlja_-_Montenegro.jpg"/>
          <p:cNvPicPr>
            <a:picLocks noChangeAspect="1"/>
          </p:cNvPicPr>
          <p:nvPr/>
        </p:nvPicPr>
        <p:blipFill>
          <a:blip r:embed="rId3" cstate="print"/>
          <a:srcRect l="27753" r="22809"/>
          <a:stretch>
            <a:fillRect/>
          </a:stretch>
        </p:blipFill>
        <p:spPr>
          <a:xfrm>
            <a:off x="5857884" y="1643049"/>
            <a:ext cx="2753737" cy="4286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600076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Ту  је  сачуван  и  штап  Светог  Саве.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А  на  месту  на  коме  су  спаљене  његове  </a:t>
            </a:r>
            <a:r>
              <a:rPr lang="sr-Cyrl-RS" sz="2800" b="1" dirty="0">
                <a:solidFill>
                  <a:schemeClr val="bg1"/>
                </a:solidFill>
              </a:rPr>
              <a:t>м</a:t>
            </a:r>
            <a:r>
              <a:rPr lang="sr-Cyrl-RS" sz="2800" b="1" dirty="0" smtClean="0">
                <a:solidFill>
                  <a:schemeClr val="bg1"/>
                </a:solidFill>
              </a:rPr>
              <a:t>ошти, налази се величанствени  </a:t>
            </a:r>
            <a:r>
              <a:rPr lang="sr-Cyrl-RS" sz="2800" b="1" dirty="0">
                <a:solidFill>
                  <a:schemeClr val="bg1"/>
                </a:solidFill>
              </a:rPr>
              <a:t>Х</a:t>
            </a:r>
            <a:r>
              <a:rPr lang="sr-Cyrl-RS" sz="2800" b="1" dirty="0" smtClean="0">
                <a:solidFill>
                  <a:schemeClr val="bg1"/>
                </a:solidFill>
              </a:rPr>
              <a:t>рам  Светог  Саве.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Hr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556197"/>
            <a:ext cx="6500858" cy="4909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Српски  народ  нема  већег  просветитеља.  Свети  Сава  се   уздизао  до  висина  најумнијих  људи  своје  епохе.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35782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Одлуком  Совјета  Књажества  Српског  1840. године  Савиндан  је  установљен  као  школска  слава  у  свим  школама  у  Србији.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Св Сава Српски 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1571612"/>
            <a:ext cx="2857520" cy="3798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phoca_thumb_l_sav2017_1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571612"/>
            <a:ext cx="5048285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Од  Светог  Саве  нико  нас  није  лепше  свету  представио  и  са  светом  помирио.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64357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Где  се  он  појављивао,  тамо  су  туђини  постајали  сродници,  непријатељи  пријатељи,  разбраћени  браћа.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sveti_sa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1142984"/>
            <a:ext cx="5943092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Захваљујући  Светом  Сави,  Србија  је  добила  кодификовано  право  још  почетком  </a:t>
            </a:r>
            <a:r>
              <a:rPr lang="sr-Latn-RS" sz="2800" b="1" dirty="0" smtClean="0">
                <a:solidFill>
                  <a:schemeClr val="bg1"/>
                </a:solidFill>
              </a:rPr>
              <a:t>XIII  </a:t>
            </a:r>
            <a:r>
              <a:rPr lang="sr-Cyrl-RS" sz="2800" b="1" dirty="0" smtClean="0">
                <a:solidFill>
                  <a:schemeClr val="bg1"/>
                </a:solidFill>
              </a:rPr>
              <a:t>века.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929198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600" b="1" dirty="0" smtClean="0">
                <a:solidFill>
                  <a:schemeClr val="bg1"/>
                </a:solidFill>
              </a:rPr>
              <a:t>Савино  „Законоправило“  је  прихваћено  као  обавезни  зборник  прописа  у  Бугарској,  а  1274. године  проглашен  је  за  општеобавезни  зборник  црквених  закона  руске  цркве,  у  којој  званично  и  данас  важи  као  извор  црквеног  права.</a:t>
            </a:r>
            <a:endParaRPr lang="en-US" sz="26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sveti-sava-1.jpg"/>
          <p:cNvPicPr>
            <a:picLocks noChangeAspect="1"/>
          </p:cNvPicPr>
          <p:nvPr/>
        </p:nvPicPr>
        <p:blipFill>
          <a:blip r:embed="rId2" cstate="print"/>
          <a:srcRect t="1933" b="3350"/>
          <a:stretch>
            <a:fillRect/>
          </a:stretch>
        </p:blipFill>
        <p:spPr>
          <a:xfrm>
            <a:off x="1428728" y="1142665"/>
            <a:ext cx="6215106" cy="3744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Према  себи  је  целог  живота  био  строг,  а  према  другима  благ.  Све  што  је  имао  давао  је  другима</a:t>
            </a:r>
          </a:p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  -  живео  је  за  друге.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28638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За  себе  није  ништа  тражио,  а  све  је  добијао  и  имао.  Могао  је  многима  да  влада,  али  је  он  изабрао  да  служи  свима.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766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1571612"/>
            <a:ext cx="2732486" cy="3643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okoviikona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621" y="1571612"/>
            <a:ext cx="2515638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Св Сава Српски 3.jpg"/>
          <p:cNvPicPr>
            <a:picLocks noChangeAspect="1"/>
          </p:cNvPicPr>
          <p:nvPr/>
        </p:nvPicPr>
        <p:blipFill>
          <a:blip r:embed="rId4" cstate="print"/>
          <a:srcRect t="3125" b="2009"/>
          <a:stretch>
            <a:fillRect/>
          </a:stretch>
        </p:blipFill>
        <p:spPr>
          <a:xfrm>
            <a:off x="6286512" y="1571612"/>
            <a:ext cx="2497892" cy="3641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Идући  за  монашким  послушањима,  више  пута  је  пропутовао  Свету  Гору,  идући  бос  и  живећи  само  на  хлебу  и  води.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sveti-sava-zitije-10-1024.jpg"/>
          <p:cNvPicPr>
            <a:picLocks noChangeAspect="1"/>
          </p:cNvPicPr>
          <p:nvPr/>
        </p:nvPicPr>
        <p:blipFill>
          <a:blip r:embed="rId2" cstate="print"/>
          <a:srcRect l="32812" t="32292" r="2343" b="5208"/>
          <a:stretch>
            <a:fillRect/>
          </a:stretch>
        </p:blipFill>
        <p:spPr>
          <a:xfrm>
            <a:off x="1643042" y="1428736"/>
            <a:ext cx="5929354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578645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Одлично  је  научио  грчки  језик,  па  се  у  ватопедској  библиотеци   обогатио  новим  сазнањима. 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Свети  Сава  је, по  писању  његовог  биографа  и  ученика  Доментијана,  прошао  исток  и  запад,  југ  и  север  да  би  „као  пчела  свом  отечеству  сабрао  мед  благоразумности“.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sveti-sava-zitije-25-1024.jpg"/>
          <p:cNvPicPr>
            <a:picLocks noChangeAspect="1"/>
          </p:cNvPicPr>
          <p:nvPr/>
        </p:nvPicPr>
        <p:blipFill>
          <a:blip r:embed="rId2" cstate="print"/>
          <a:srcRect b="8349"/>
          <a:stretch>
            <a:fillRect/>
          </a:stretch>
        </p:blipFill>
        <p:spPr>
          <a:xfrm>
            <a:off x="2214546" y="2000240"/>
            <a:ext cx="4786346" cy="4509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Studenica a.jpg"/>
          <p:cNvPicPr>
            <a:picLocks noChangeAspect="1"/>
          </p:cNvPicPr>
          <p:nvPr/>
        </p:nvPicPr>
        <p:blipFill>
          <a:blip r:embed="rId3" cstate="print"/>
          <a:srcRect l="5519" r="49684"/>
          <a:stretch>
            <a:fillRect/>
          </a:stretch>
        </p:blipFill>
        <p:spPr>
          <a:xfrm>
            <a:off x="428596" y="2000239"/>
            <a:ext cx="1571636" cy="4500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Studenica a.jpg"/>
          <p:cNvPicPr>
            <a:picLocks noChangeAspect="1"/>
          </p:cNvPicPr>
          <p:nvPr/>
        </p:nvPicPr>
        <p:blipFill>
          <a:blip r:embed="rId3" cstate="print"/>
          <a:srcRect l="50906" r="4297"/>
          <a:stretch>
            <a:fillRect/>
          </a:stretch>
        </p:blipFill>
        <p:spPr>
          <a:xfrm>
            <a:off x="7215206" y="2000240"/>
            <a:ext cx="1571636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Светородна  династија  Немањића  није  нам  оставила  велелепне  дворове  ни  градове,  као  сведочанство  своје  моћи  и  богатства,  већ  манастире  и  цркве,  поезију  и  сликарство – данас  иконе  наше</a:t>
            </a:r>
          </a:p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  духовности  и  самосвести.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29-2-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2643182"/>
            <a:ext cx="4857784" cy="3647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IkonasvetogSaveisvetogSimeonaMirotocivog1903god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2643182"/>
            <a:ext cx="2683765" cy="3632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veti_Sava_blagosilja_Srpčad,_Uroš_Predić,_1921.jpg"/>
          <p:cNvPicPr>
            <a:picLocks noChangeAspect="1"/>
          </p:cNvPicPr>
          <p:nvPr/>
        </p:nvPicPr>
        <p:blipFill>
          <a:blip r:embed="rId2" cstate="print"/>
          <a:srcRect t="21875" b="18749"/>
          <a:stretch>
            <a:fillRect/>
          </a:stretch>
        </p:blipFill>
        <p:spPr>
          <a:xfrm>
            <a:off x="2285984" y="357166"/>
            <a:ext cx="4286280" cy="3591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0" y="3929066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„Свети  Сава  је  наша  вечита  прича,  никад  до  краја  испричана  и  завршена.  Сви  Срби  о  њему  знају  понешто, али  нико  не  зна  све,  јер  је  његова  биографија  истовремено  биографија  Бога  и  цркве  у  свету  и  историји.  У  великој  мери,  то  је  биографија  целог  овог  народа.“  </a:t>
            </a:r>
            <a:r>
              <a:rPr lang="sr-Cyrl-RS" b="1" i="1" dirty="0" smtClean="0">
                <a:solidFill>
                  <a:schemeClr val="bg2">
                    <a:lumMod val="75000"/>
                  </a:schemeClr>
                </a:solidFill>
              </a:rPr>
              <a:t>(Протојереј-ставрофор  Радован  Биговић)</a:t>
            </a:r>
            <a:r>
              <a:rPr lang="sr-Cyrl-RS" b="1" dirty="0" smtClean="0">
                <a:solidFill>
                  <a:schemeClr val="bg2">
                    <a:lumMod val="75000"/>
                  </a:schemeClr>
                </a:solidFill>
              </a:rPr>
              <a:t>  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 descr="Jevanđelje.jpg"/>
          <p:cNvPicPr>
            <a:picLocks noChangeAspect="1"/>
          </p:cNvPicPr>
          <p:nvPr/>
        </p:nvPicPr>
        <p:blipFill>
          <a:blip r:embed="rId3" cstate="print"/>
          <a:srcRect l="19502" t="3660" r="24429"/>
          <a:stretch>
            <a:fillRect/>
          </a:stretch>
        </p:blipFill>
        <p:spPr>
          <a:xfrm>
            <a:off x="428596" y="357166"/>
            <a:ext cx="1571636" cy="3597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SPOSNICA SVETOG SAVE gornja Tamjan.jpg"/>
          <p:cNvPicPr>
            <a:picLocks noChangeAspect="1"/>
          </p:cNvPicPr>
          <p:nvPr/>
        </p:nvPicPr>
        <p:blipFill>
          <a:blip r:embed="rId4" cstate="print"/>
          <a:srcRect l="9542" r="10094"/>
          <a:stretch>
            <a:fillRect/>
          </a:stretch>
        </p:blipFill>
        <p:spPr>
          <a:xfrm>
            <a:off x="6858016" y="357166"/>
            <a:ext cx="1928826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в Сава Српски 9.jpg"/>
          <p:cNvPicPr>
            <a:picLocks noChangeAspect="1"/>
          </p:cNvPicPr>
          <p:nvPr/>
        </p:nvPicPr>
        <p:blipFill>
          <a:blip r:embed="rId2" cstate="print"/>
          <a:srcRect r="44742"/>
          <a:stretch>
            <a:fillRect/>
          </a:stretch>
        </p:blipFill>
        <p:spPr>
          <a:xfrm>
            <a:off x="357158" y="357166"/>
            <a:ext cx="2500330" cy="6145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Св Сава Српски 9.jpg"/>
          <p:cNvPicPr>
            <a:picLocks noChangeAspect="1"/>
          </p:cNvPicPr>
          <p:nvPr/>
        </p:nvPicPr>
        <p:blipFill>
          <a:blip r:embed="rId2" cstate="print"/>
          <a:srcRect l="50538"/>
          <a:stretch>
            <a:fillRect/>
          </a:stretch>
        </p:blipFill>
        <p:spPr>
          <a:xfrm>
            <a:off x="6500826" y="357166"/>
            <a:ext cx="2237260" cy="6143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143240" y="428604"/>
            <a:ext cx="328614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ВАСКО  ПОПА </a:t>
            </a:r>
          </a:p>
          <a:p>
            <a:endParaRPr lang="sr-Cyrl-RS" sz="14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sr-Cyrl-RS" sz="14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sr-Cyrl-RS" sz="16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СВЕТИ  САВА</a:t>
            </a:r>
          </a:p>
          <a:p>
            <a:endParaRPr lang="sr-Cyrl-RS" sz="14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sr-Cyrl-RS" sz="14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sr-Cyrl-RS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Око његове главе лете пчеле</a:t>
            </a:r>
          </a:p>
          <a:p>
            <a:r>
              <a:rPr lang="sr-Cyrl-RS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И граде му живи златокруг.</a:t>
            </a:r>
          </a:p>
          <a:p>
            <a:endParaRPr lang="sr-Cyrl-RS" sz="1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sr-Cyrl-RS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У риђој му бради</a:t>
            </a:r>
          </a:p>
          <a:p>
            <a:r>
              <a:rPr lang="sr-Cyrl-RS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Засутој липовим цветом</a:t>
            </a:r>
          </a:p>
          <a:p>
            <a:r>
              <a:rPr lang="sr-Cyrl-RS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Громови с муњама играју жмурке.</a:t>
            </a:r>
          </a:p>
          <a:p>
            <a:endParaRPr lang="sr-Cyrl-RS" sz="1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sr-Cyrl-RS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О врату му вериге висе</a:t>
            </a:r>
          </a:p>
          <a:p>
            <a:r>
              <a:rPr lang="sr-Cyrl-RS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И трзају се у гвозденом сну.</a:t>
            </a:r>
          </a:p>
          <a:p>
            <a:endParaRPr lang="sr-Cyrl-RS" sz="1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sr-Cyrl-RS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На рамену петао му пламти</a:t>
            </a:r>
          </a:p>
          <a:p>
            <a:r>
              <a:rPr lang="sr-Cyrl-RS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У руци штап премудри пева</a:t>
            </a:r>
          </a:p>
          <a:p>
            <a:r>
              <a:rPr lang="sr-Cyrl-RS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Песму укрштених путева.</a:t>
            </a:r>
          </a:p>
          <a:p>
            <a:endParaRPr lang="sr-Cyrl-RS" sz="1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sr-Cyrl-RS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Лево од њега тече време</a:t>
            </a:r>
          </a:p>
          <a:p>
            <a:r>
              <a:rPr lang="sr-Cyrl-RS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Десно од њега тече време.</a:t>
            </a:r>
          </a:p>
          <a:p>
            <a:endParaRPr lang="sr-Cyrl-RS" sz="16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sr-Cyrl-RS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Он корача по сувом</a:t>
            </a:r>
          </a:p>
          <a:p>
            <a:r>
              <a:rPr lang="sr-Cyrl-RS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У пратњи својих вукова.</a:t>
            </a:r>
            <a:endParaRPr lang="en-US" sz="1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.jpg"/>
          <p:cNvPicPr>
            <a:picLocks noChangeAspect="1"/>
          </p:cNvPicPr>
          <p:nvPr/>
        </p:nvPicPr>
        <p:blipFill>
          <a:blip r:embed="rId2" cstate="print"/>
          <a:srcRect l="31771" t="4166" r="31771" b="5208"/>
          <a:stretch>
            <a:fillRect/>
          </a:stretch>
        </p:blipFill>
        <p:spPr>
          <a:xfrm>
            <a:off x="642910" y="285728"/>
            <a:ext cx="2000264" cy="6215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214678" y="142852"/>
            <a:ext cx="5929322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Војислав  Илић :  </a:t>
            </a:r>
            <a:r>
              <a:rPr lang="sr-Cyrl-RS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СВЕТИ  САВА</a:t>
            </a:r>
          </a:p>
          <a:p>
            <a:endParaRPr lang="sr-Cyrl-RS" sz="14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sr-Cyrl-RS" sz="1500" b="1" dirty="0" smtClean="0">
                <a:solidFill>
                  <a:schemeClr val="bg1"/>
                </a:solidFill>
              </a:rPr>
              <a:t>Ко  удара  тако  позно  у  дубини  ноћног  мира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Н</a:t>
            </a:r>
            <a:r>
              <a:rPr lang="sr-Cyrl-RS" sz="1500" b="1" dirty="0" smtClean="0">
                <a:solidFill>
                  <a:schemeClr val="bg1"/>
                </a:solidFill>
              </a:rPr>
              <a:t>а  капији  затвореног  светогорског  манастира ?</a:t>
            </a:r>
          </a:p>
          <a:p>
            <a:r>
              <a:rPr lang="sr-Cyrl-RS" sz="1500" b="1" dirty="0" smtClean="0">
                <a:solidFill>
                  <a:schemeClr val="bg1"/>
                </a:solidFill>
              </a:rPr>
              <a:t>“Већ  је  прошло  давно  вече,  и  нема  се  поноћ  хвата,</a:t>
            </a:r>
          </a:p>
          <a:p>
            <a:r>
              <a:rPr lang="sr-Cyrl-RS" sz="1500" b="1" dirty="0" smtClean="0">
                <a:solidFill>
                  <a:schemeClr val="bg1"/>
                </a:solidFill>
              </a:rPr>
              <a:t>Седи  оци,  калуђери,  отвор´те  ми  тешка  врата.</a:t>
            </a:r>
          </a:p>
          <a:p>
            <a:r>
              <a:rPr lang="sr-Cyrl-RS" sz="1500" b="1" dirty="0" smtClean="0">
                <a:solidFill>
                  <a:schemeClr val="bg1"/>
                </a:solidFill>
              </a:rPr>
              <a:t>Светлости  ми  душа  хоће,  а  одмора  слабе  ноге,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К</a:t>
            </a:r>
            <a:r>
              <a:rPr lang="sr-Cyrl-RS" sz="1500" b="1" dirty="0" smtClean="0">
                <a:solidFill>
                  <a:schemeClr val="bg1"/>
                </a:solidFill>
              </a:rPr>
              <a:t>лонуло  је  моје  тело,  уморне  су  моје  ноге  -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А</a:t>
            </a:r>
            <a:r>
              <a:rPr lang="sr-Cyrl-RS" sz="1500" b="1" dirty="0" smtClean="0">
                <a:solidFill>
                  <a:schemeClr val="bg1"/>
                </a:solidFill>
              </a:rPr>
              <a:t>л´  је  крепка  воља  моја,  што  ме  ноћас  вама  води,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Д</a:t>
            </a:r>
            <a:r>
              <a:rPr lang="sr-Cyrl-RS" sz="1500" b="1" dirty="0" smtClean="0">
                <a:solidFill>
                  <a:schemeClr val="bg1"/>
                </a:solidFill>
              </a:rPr>
              <a:t>а  посветим  живот  роду,  отаџбини  и  слободи.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П</a:t>
            </a:r>
            <a:r>
              <a:rPr lang="sr-Cyrl-RS" sz="1500" b="1" dirty="0" smtClean="0">
                <a:solidFill>
                  <a:schemeClr val="bg1"/>
                </a:solidFill>
              </a:rPr>
              <a:t>резрео  сам  царске  дворе,  царску  круну  и  порфиру,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И</a:t>
            </a:r>
            <a:r>
              <a:rPr lang="sr-Cyrl-RS" sz="1500" b="1" dirty="0" smtClean="0">
                <a:solidFill>
                  <a:schemeClr val="bg1"/>
                </a:solidFill>
              </a:rPr>
              <a:t>  сад,  ево,  светлост  тражим  у  скромноме  манастиру.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О</a:t>
            </a:r>
            <a:r>
              <a:rPr lang="sr-Cyrl-RS" sz="1500" b="1" dirty="0" smtClean="0">
                <a:solidFill>
                  <a:schemeClr val="bg1"/>
                </a:solidFill>
              </a:rPr>
              <a:t>твор´те  ми,  часни  оци,  манастирска  тешка  врата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И</a:t>
            </a:r>
            <a:r>
              <a:rPr lang="sr-Cyrl-RS" sz="1500" b="1" dirty="0" smtClean="0">
                <a:solidFill>
                  <a:schemeClr val="bg1"/>
                </a:solidFill>
              </a:rPr>
              <a:t>  примите  царског  сина  ко  најмлађег  свога  брата”.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З</a:t>
            </a:r>
            <a:r>
              <a:rPr lang="sr-Cyrl-RS" sz="1500" b="1" dirty="0" smtClean="0">
                <a:solidFill>
                  <a:schemeClr val="bg1"/>
                </a:solidFill>
              </a:rPr>
              <a:t>ашкрипаше  тешка  врата,  а  над  њима  сова  прну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И</a:t>
            </a:r>
            <a:r>
              <a:rPr lang="sr-Cyrl-RS" sz="1500" b="1" dirty="0" smtClean="0">
                <a:solidFill>
                  <a:schemeClr val="bg1"/>
                </a:solidFill>
              </a:rPr>
              <a:t>  с  крештањем  разви  крила  и  склони  се  у  ноћ  црну.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А</a:t>
            </a:r>
            <a:r>
              <a:rPr lang="sr-Cyrl-RS" sz="1500" b="1" dirty="0" smtClean="0">
                <a:solidFill>
                  <a:schemeClr val="bg1"/>
                </a:solidFill>
              </a:rPr>
              <a:t>  на  прагу  храма  светог,  где  се  Божје  име  слави,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С</a:t>
            </a:r>
            <a:r>
              <a:rPr lang="sr-Cyrl-RS" sz="1500" b="1" dirty="0" smtClean="0">
                <a:solidFill>
                  <a:schemeClr val="bg1"/>
                </a:solidFill>
              </a:rPr>
              <a:t>а  буктињом  упаљеном,  настојник  се  отац  јави.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О</a:t>
            </a:r>
            <a:r>
              <a:rPr lang="sr-Cyrl-RS" sz="1500" b="1" dirty="0" smtClean="0">
                <a:solidFill>
                  <a:schemeClr val="bg1"/>
                </a:solidFill>
              </a:rPr>
              <a:t>н  буктињу  горе  диже,  изнад  своје  главе  свете,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И</a:t>
            </a:r>
            <a:r>
              <a:rPr lang="sr-Cyrl-RS" sz="1500" b="1" dirty="0" smtClean="0">
                <a:solidFill>
                  <a:schemeClr val="bg1"/>
                </a:solidFill>
              </a:rPr>
              <a:t>  угледа,  чудећи  се,  безазлено  босо  дете.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В</a:t>
            </a:r>
            <a:r>
              <a:rPr lang="sr-Cyrl-RS" sz="1500" b="1" dirty="0" smtClean="0">
                <a:solidFill>
                  <a:schemeClr val="bg1"/>
                </a:solidFill>
              </a:rPr>
              <a:t>исоко  му  бледо  чело,  помршене  густе  власи,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А</a:t>
            </a:r>
            <a:r>
              <a:rPr lang="sr-Cyrl-RS" sz="1500" b="1" dirty="0" smtClean="0">
                <a:solidFill>
                  <a:schemeClr val="bg1"/>
                </a:solidFill>
              </a:rPr>
              <a:t>ли  чело  узвишено  божанствена  мудрост  краси.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З</a:t>
            </a:r>
            <a:r>
              <a:rPr lang="sr-Cyrl-RS" sz="1500" b="1" dirty="0" smtClean="0">
                <a:solidFill>
                  <a:schemeClr val="bg1"/>
                </a:solidFill>
              </a:rPr>
              <a:t>а  руку  га  старац  узе,  пољуби  му  чело  бледо,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А</a:t>
            </a:r>
            <a:r>
              <a:rPr lang="sr-Cyrl-RS" sz="1500" b="1" dirty="0" smtClean="0">
                <a:solidFill>
                  <a:schemeClr val="bg1"/>
                </a:solidFill>
              </a:rPr>
              <a:t>  кроз  сузе  прошапута :   “Примамо  Те,  мило  чедо”.</a:t>
            </a:r>
          </a:p>
          <a:p>
            <a:r>
              <a:rPr lang="sr-Cyrl-RS" sz="1500" b="1" dirty="0" smtClean="0">
                <a:solidFill>
                  <a:schemeClr val="bg1"/>
                </a:solidFill>
              </a:rPr>
              <a:t>Векови  су  прохујали  од  чудесне  оне  ноћи,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В</a:t>
            </a:r>
            <a:r>
              <a:rPr lang="sr-Cyrl-RS" sz="1500" b="1" dirty="0" smtClean="0">
                <a:solidFill>
                  <a:schemeClr val="bg1"/>
                </a:solidFill>
              </a:rPr>
              <a:t>екови  су  прохујали  и  многи  ће  јоште  проћи.</a:t>
            </a:r>
          </a:p>
          <a:p>
            <a:r>
              <a:rPr lang="sr-Cyrl-RS" sz="1500" b="1" dirty="0" smtClean="0">
                <a:solidFill>
                  <a:schemeClr val="bg1"/>
                </a:solidFill>
              </a:rPr>
              <a:t>Ал´  то  дете  јоште  живи,  јер  његова  живи  слава, </a:t>
            </a:r>
          </a:p>
          <a:p>
            <a:r>
              <a:rPr lang="sr-Cyrl-CS" sz="1500" b="1" dirty="0" smtClean="0">
                <a:solidFill>
                  <a:schemeClr val="bg1"/>
                </a:solidFill>
              </a:rPr>
              <a:t>Ј</a:t>
            </a:r>
            <a:r>
              <a:rPr lang="sr-Cyrl-RS" sz="1500" b="1" dirty="0" smtClean="0">
                <a:solidFill>
                  <a:schemeClr val="bg1"/>
                </a:solidFill>
              </a:rPr>
              <a:t>ер  то  дете  беше  Растко,   син  Немањин  -  Свети  Сава.</a:t>
            </a:r>
          </a:p>
          <a:p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veti-sava.jpg"/>
          <p:cNvPicPr>
            <a:picLocks noChangeAspect="1"/>
          </p:cNvPicPr>
          <p:nvPr/>
        </p:nvPicPr>
        <p:blipFill>
          <a:blip r:embed="rId2" cstate="print"/>
          <a:srcRect l="23000" r="44333" b="2000"/>
          <a:stretch>
            <a:fillRect/>
          </a:stretch>
        </p:blipFill>
        <p:spPr>
          <a:xfrm>
            <a:off x="571472" y="285728"/>
            <a:ext cx="2071702" cy="6215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sveti-sava.jpg"/>
          <p:cNvPicPr>
            <a:picLocks noChangeAspect="1"/>
          </p:cNvPicPr>
          <p:nvPr/>
        </p:nvPicPr>
        <p:blipFill>
          <a:blip r:embed="rId2" cstate="print"/>
          <a:srcRect l="51000" r="21500" b="2000"/>
          <a:stretch>
            <a:fillRect/>
          </a:stretch>
        </p:blipFill>
        <p:spPr>
          <a:xfrm>
            <a:off x="6858016" y="285728"/>
            <a:ext cx="1738308" cy="6194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714612" y="214290"/>
            <a:ext cx="4143404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НА  СВЕТОГ  САВУ </a:t>
            </a:r>
          </a:p>
          <a:p>
            <a:endParaRPr lang="sr-Cyrl-RS" sz="14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sr-Cyrl-RS" sz="14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( народна  песма)</a:t>
            </a:r>
          </a:p>
          <a:p>
            <a:endParaRPr lang="sr-Cyrl-RS" sz="1400" b="1" i="1" dirty="0" smtClean="0">
              <a:solidFill>
                <a:schemeClr val="bg1"/>
              </a:solidFill>
            </a:endParaRPr>
          </a:p>
          <a:p>
            <a:r>
              <a:rPr lang="sr-Cyrl-RS" sz="2400" b="1" dirty="0" smtClean="0">
                <a:solidFill>
                  <a:schemeClr val="bg1"/>
                </a:solidFill>
              </a:rPr>
              <a:t>Где  год  живи  српско  дете,</a:t>
            </a:r>
          </a:p>
          <a:p>
            <a:r>
              <a:rPr lang="sr-Cyrl-CS" sz="2400" b="1" dirty="0" smtClean="0">
                <a:solidFill>
                  <a:schemeClr val="bg1"/>
                </a:solidFill>
              </a:rPr>
              <a:t>В</a:t>
            </a:r>
            <a:r>
              <a:rPr lang="sr-Cyrl-RS" sz="2400" b="1" dirty="0" smtClean="0">
                <a:solidFill>
                  <a:schemeClr val="bg1"/>
                </a:solidFill>
              </a:rPr>
              <a:t>енац  славе  данас  плете,</a:t>
            </a:r>
          </a:p>
          <a:p>
            <a:r>
              <a:rPr lang="sr-Cyrl-CS" sz="2400" b="1" dirty="0" smtClean="0">
                <a:solidFill>
                  <a:schemeClr val="bg1"/>
                </a:solidFill>
              </a:rPr>
              <a:t>Г</a:t>
            </a:r>
            <a:r>
              <a:rPr lang="sr-Cyrl-RS" sz="2400" b="1" dirty="0" smtClean="0">
                <a:solidFill>
                  <a:schemeClr val="bg1"/>
                </a:solidFill>
              </a:rPr>
              <a:t>де  се  српски  пише,  збори,</a:t>
            </a:r>
          </a:p>
          <a:p>
            <a:r>
              <a:rPr lang="sr-Cyrl-CS" sz="2400" b="1" dirty="0" smtClean="0">
                <a:solidFill>
                  <a:schemeClr val="bg1"/>
                </a:solidFill>
              </a:rPr>
              <a:t>Т</a:t>
            </a:r>
            <a:r>
              <a:rPr lang="sr-Cyrl-RS" sz="2400" b="1" dirty="0" smtClean="0">
                <a:solidFill>
                  <a:schemeClr val="bg1"/>
                </a:solidFill>
              </a:rPr>
              <a:t>амо  свећа  данас  гори.</a:t>
            </a:r>
          </a:p>
          <a:p>
            <a:endParaRPr lang="sr-Cyrl-RS" sz="2400" b="1" dirty="0" smtClean="0">
              <a:solidFill>
                <a:schemeClr val="bg1"/>
              </a:solidFill>
            </a:endParaRPr>
          </a:p>
          <a:p>
            <a:r>
              <a:rPr lang="sr-Cyrl-CS" sz="2400" b="1" dirty="0" smtClean="0">
                <a:solidFill>
                  <a:schemeClr val="bg1"/>
                </a:solidFill>
              </a:rPr>
              <a:t>Г</a:t>
            </a:r>
            <a:r>
              <a:rPr lang="sr-Cyrl-RS" sz="2400" b="1" dirty="0" smtClean="0">
                <a:solidFill>
                  <a:schemeClr val="bg1"/>
                </a:solidFill>
              </a:rPr>
              <a:t>де  су  српске  цркве,  школе,</a:t>
            </a:r>
          </a:p>
          <a:p>
            <a:r>
              <a:rPr lang="sr-Cyrl-CS" sz="2400" b="1" dirty="0" smtClean="0">
                <a:solidFill>
                  <a:schemeClr val="bg1"/>
                </a:solidFill>
              </a:rPr>
              <a:t>Д</a:t>
            </a:r>
            <a:r>
              <a:rPr lang="sr-Cyrl-RS" sz="2400" b="1" dirty="0" smtClean="0">
                <a:solidFill>
                  <a:schemeClr val="bg1"/>
                </a:solidFill>
              </a:rPr>
              <a:t>анас  Српчад  Бога  моле</a:t>
            </a:r>
          </a:p>
          <a:p>
            <a:r>
              <a:rPr lang="sr-Cyrl-CS" sz="2400" b="1" dirty="0" smtClean="0">
                <a:solidFill>
                  <a:schemeClr val="bg1"/>
                </a:solidFill>
              </a:rPr>
              <a:t>Д</a:t>
            </a:r>
            <a:r>
              <a:rPr lang="sr-Cyrl-RS" sz="2400" b="1" dirty="0" smtClean="0">
                <a:solidFill>
                  <a:schemeClr val="bg1"/>
                </a:solidFill>
              </a:rPr>
              <a:t>а  им  пружи  руку  свету да  достигну  жељ´ну  мету.</a:t>
            </a:r>
          </a:p>
          <a:p>
            <a:endParaRPr lang="sr-Cyrl-RS" sz="2400" b="1" dirty="0" smtClean="0">
              <a:solidFill>
                <a:schemeClr val="bg1"/>
              </a:solidFill>
            </a:endParaRPr>
          </a:p>
          <a:p>
            <a:r>
              <a:rPr lang="sr-Cyrl-RS" sz="2400" b="1" dirty="0" smtClean="0">
                <a:solidFill>
                  <a:schemeClr val="bg1"/>
                </a:solidFill>
              </a:rPr>
              <a:t>Славе  деца  школску  славу</a:t>
            </a:r>
          </a:p>
          <a:p>
            <a:r>
              <a:rPr lang="sr-Cyrl-CS" sz="2400" b="1" dirty="0" smtClean="0">
                <a:solidFill>
                  <a:schemeClr val="bg1"/>
                </a:solidFill>
              </a:rPr>
              <a:t>Ц</a:t>
            </a:r>
            <a:r>
              <a:rPr lang="sr-Cyrl-RS" sz="2400" b="1" dirty="0" smtClean="0">
                <a:solidFill>
                  <a:schemeClr val="bg1"/>
                </a:solidFill>
              </a:rPr>
              <a:t>арског  сина  -  Светог  Саву.</a:t>
            </a:r>
          </a:p>
          <a:p>
            <a:r>
              <a:rPr lang="sr-Cyrl-CS" sz="2400" b="1" dirty="0" smtClean="0">
                <a:solidFill>
                  <a:schemeClr val="bg1"/>
                </a:solidFill>
              </a:rPr>
              <a:t>Л</a:t>
            </a:r>
            <a:r>
              <a:rPr lang="sr-Cyrl-RS" sz="2400" b="1" dirty="0" smtClean="0">
                <a:solidFill>
                  <a:schemeClr val="bg1"/>
                </a:solidFill>
              </a:rPr>
              <a:t>ица  су  им  пуна  миља,</a:t>
            </a:r>
          </a:p>
          <a:p>
            <a:r>
              <a:rPr lang="sr-Cyrl-CS" sz="2400" b="1" dirty="0" smtClean="0">
                <a:solidFill>
                  <a:schemeClr val="bg1"/>
                </a:solidFill>
              </a:rPr>
              <a:t>Ј</a:t>
            </a:r>
            <a:r>
              <a:rPr lang="sr-Cyrl-RS" sz="2400" b="1" dirty="0" smtClean="0">
                <a:solidFill>
                  <a:schemeClr val="bg1"/>
                </a:solidFill>
              </a:rPr>
              <a:t>ер  их  Светац  благосиља.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ПРИЧЕ  О  СВЕТОМ  САВИ :</a:t>
            </a:r>
            <a:endParaRPr lang="en-US" sz="2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 descr="11041491_340325066175441_879683215_n.jpg"/>
          <p:cNvPicPr>
            <a:picLocks noChangeAspect="1"/>
          </p:cNvPicPr>
          <p:nvPr/>
        </p:nvPicPr>
        <p:blipFill>
          <a:blip r:embed="rId2" cstate="print"/>
          <a:srcRect t="28125" b="3125"/>
          <a:stretch>
            <a:fillRect/>
          </a:stretch>
        </p:blipFill>
        <p:spPr>
          <a:xfrm>
            <a:off x="1000100" y="1000108"/>
            <a:ext cx="7148697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428728" y="1071546"/>
            <a:ext cx="628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СВЕТИ  САВА  И  БОЛЕСНА  ЖЕНА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ram-svetog-save-1-velika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6657" y="214291"/>
            <a:ext cx="1575857" cy="2214577"/>
          </a:xfrm>
          <a:prstGeom prst="rect">
            <a:avLst/>
          </a:prstGeom>
        </p:spPr>
      </p:pic>
      <p:pic>
        <p:nvPicPr>
          <p:cNvPr id="3" name="Picture 2" descr="70-godina-od-postavljanja-kamena-temeljca-hrama-svetog-save-na-vracaru-veli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8082" y="2571744"/>
            <a:ext cx="1588646" cy="1285885"/>
          </a:xfrm>
          <a:prstGeom prst="rect">
            <a:avLst/>
          </a:prstGeom>
        </p:spPr>
      </p:pic>
      <p:pic>
        <p:nvPicPr>
          <p:cNvPr id="4" name="Picture 3" descr="MM_unl-2008stsava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8082" y="3929066"/>
            <a:ext cx="1627702" cy="1285884"/>
          </a:xfrm>
          <a:prstGeom prst="rect">
            <a:avLst/>
          </a:prstGeom>
        </p:spPr>
      </p:pic>
      <p:pic>
        <p:nvPicPr>
          <p:cNvPr id="5" name="Picture 4" descr="serbian-postage-stamp-aywbhn.jpg"/>
          <p:cNvPicPr>
            <a:picLocks noChangeAspect="1"/>
          </p:cNvPicPr>
          <p:nvPr/>
        </p:nvPicPr>
        <p:blipFill>
          <a:blip r:embed="rId5" cstate="print"/>
          <a:srcRect l="4297" t="6611" r="4297" b="8162"/>
          <a:stretch>
            <a:fillRect/>
          </a:stretch>
        </p:blipFill>
        <p:spPr>
          <a:xfrm>
            <a:off x="7358082" y="5286388"/>
            <a:ext cx="1643074" cy="1158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20" y="214290"/>
            <a:ext cx="700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ЦИТАТИ :</a:t>
            </a:r>
            <a:endParaRPr lang="en-US" sz="2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785794"/>
            <a:ext cx="692948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„Учимо  да  малим  и  потребним  будемо</a:t>
            </a:r>
          </a:p>
          <a:p>
            <a:r>
              <a:rPr lang="sr-Cyrl-RS" sz="2400" b="1" dirty="0">
                <a:solidFill>
                  <a:schemeClr val="bg1"/>
                </a:solidFill>
              </a:rPr>
              <a:t>з</a:t>
            </a:r>
            <a:r>
              <a:rPr lang="sr-Cyrl-RS" sz="2400" b="1" smtClean="0">
                <a:solidFill>
                  <a:schemeClr val="bg1"/>
                </a:solidFill>
              </a:rPr>
              <a:t>адовољни</a:t>
            </a:r>
            <a:r>
              <a:rPr lang="sr-Cyrl-RS" sz="2400" b="1" dirty="0" smtClean="0">
                <a:solidFill>
                  <a:schemeClr val="bg1"/>
                </a:solidFill>
              </a:rPr>
              <a:t>“.</a:t>
            </a:r>
          </a:p>
          <a:p>
            <a:endParaRPr lang="sr-Cyrl-RS" sz="2000" b="1" dirty="0" smtClean="0">
              <a:solidFill>
                <a:schemeClr val="bg1"/>
              </a:solidFill>
            </a:endParaRPr>
          </a:p>
          <a:p>
            <a:r>
              <a:rPr lang="sr-Cyrl-RS" sz="2400" b="1" dirty="0" smtClean="0">
                <a:solidFill>
                  <a:schemeClr val="bg1"/>
                </a:solidFill>
              </a:rPr>
              <a:t>„Нека  се  повинује  новодошавши  ономе  који  је пре  дошао,  неписмени  писменоме,  неуки  образованоме  и  млађи  старијем“.</a:t>
            </a:r>
          </a:p>
          <a:p>
            <a:endParaRPr lang="sr-Cyrl-RS" sz="2000" b="1" dirty="0" smtClean="0">
              <a:solidFill>
                <a:schemeClr val="bg1"/>
              </a:solidFill>
            </a:endParaRPr>
          </a:p>
          <a:p>
            <a:r>
              <a:rPr lang="sr-Cyrl-RS" sz="2400" b="1" dirty="0" smtClean="0">
                <a:solidFill>
                  <a:schemeClr val="bg1"/>
                </a:solidFill>
              </a:rPr>
              <a:t>„Јер  пут  је  кратак,  браћо  моја  љубљена,  којим ходимо.  Дим  је  живот  наш,  пара  и  прах;   за мало  се  јавља  и  брзо  нестаје.  Мали  је  труд живота  нашег,  а  велико  и  бесконачно  добро као  награда“.</a:t>
            </a:r>
          </a:p>
          <a:p>
            <a:endParaRPr lang="sr-Cyrl-RS" sz="2000" b="1" dirty="0" smtClean="0">
              <a:solidFill>
                <a:schemeClr val="bg1"/>
              </a:solidFill>
            </a:endParaRPr>
          </a:p>
          <a:p>
            <a:r>
              <a:rPr lang="sr-Cyrl-RS" sz="2400" b="1" dirty="0" smtClean="0">
                <a:solidFill>
                  <a:schemeClr val="bg1"/>
                </a:solidFill>
              </a:rPr>
              <a:t>„Молим  оне  који  ће  после  мене  бити,  испуните  оно  што  ја  због  кратковременог  живота  не доврших“.</a:t>
            </a:r>
          </a:p>
          <a:p>
            <a:endParaRPr lang="sr-Cyrl-RS" sz="2400" b="1" dirty="0" smtClean="0">
              <a:solidFill>
                <a:schemeClr val="bg1"/>
              </a:solidFill>
            </a:endParaRPr>
          </a:p>
          <a:p>
            <a:endParaRPr lang="sr-Cyrl-RS" sz="2400" b="1" dirty="0" smtClean="0">
              <a:solidFill>
                <a:schemeClr val="bg1"/>
              </a:solidFill>
            </a:endParaRPr>
          </a:p>
          <a:p>
            <a:endParaRPr lang="sr-Cyrl-RS" sz="2400" b="1" dirty="0" smtClean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88778"/>
            <a:ext cx="8215370" cy="602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СВЕТОСАВСКА   ХИМНА</a:t>
            </a:r>
            <a:endParaRPr lang="en-US" sz="2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 descr="Himna SS.jpg"/>
          <p:cNvPicPr>
            <a:picLocks noChangeAspect="1"/>
          </p:cNvPicPr>
          <p:nvPr/>
        </p:nvPicPr>
        <p:blipFill>
          <a:blip r:embed="rId3" cstate="print"/>
          <a:srcRect l="3125" t="3125" r="4687" b="3125"/>
          <a:stretch>
            <a:fillRect/>
          </a:stretch>
        </p:blipFill>
        <p:spPr>
          <a:xfrm>
            <a:off x="928662" y="785794"/>
            <a:ext cx="7399388" cy="5643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HimnaSvetomSaviSMF.jpg"/>
          <p:cNvPicPr>
            <a:picLocks noChangeAspect="1"/>
          </p:cNvPicPr>
          <p:nvPr/>
        </p:nvPicPr>
        <p:blipFill>
          <a:blip r:embed="rId4" cstate="print"/>
          <a:srcRect t="5026" b="64550"/>
          <a:stretch>
            <a:fillRect/>
          </a:stretch>
        </p:blipFill>
        <p:spPr>
          <a:xfrm>
            <a:off x="4214810" y="4572008"/>
            <a:ext cx="3857625" cy="1643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У  марту  1196. године</a:t>
            </a:r>
            <a:r>
              <a:rPr lang="en-US" sz="2800" b="1" dirty="0" smtClean="0">
                <a:solidFill>
                  <a:schemeClr val="bg1"/>
                </a:solidFill>
              </a:rPr>
              <a:t>,</a:t>
            </a:r>
            <a:r>
              <a:rPr lang="sr-Cyrl-RS" sz="2800" b="1" dirty="0" smtClean="0">
                <a:solidFill>
                  <a:schemeClr val="bg1"/>
                </a:solidFill>
              </a:rPr>
              <a:t> Стефан  Немања  сазива  сабор  у  Расу  и  објављује  своју  намеру  да  напусти  престо.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Св Симеон Мироточиви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214422"/>
            <a:ext cx="3071834" cy="4149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Св Анастасија Српска 1.jpg"/>
          <p:cNvPicPr>
            <a:picLocks noChangeAspect="1"/>
          </p:cNvPicPr>
          <p:nvPr/>
        </p:nvPicPr>
        <p:blipFill>
          <a:blip r:embed="rId3" cstate="print"/>
          <a:srcRect l="4723" t="3121" r="3186" b="3121"/>
          <a:stretch>
            <a:fillRect/>
          </a:stretch>
        </p:blipFill>
        <p:spPr>
          <a:xfrm>
            <a:off x="4857752" y="1214422"/>
            <a:ext cx="3000396" cy="4154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535782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На  Благовести  1196. године  замонашени  су  Немања  и  његова  супруга  Ана,  добивши  монашка  имена  Симеон  и  Анастасија.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veti Sa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2229" y="1916832"/>
            <a:ext cx="5904656" cy="41764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1547664" y="332656"/>
            <a:ext cx="60486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 smtClean="0">
                <a:solidFill>
                  <a:schemeClr val="bg1"/>
                </a:solidFill>
              </a:rPr>
              <a:t>Стручно веће наставника српског језика и књижевности Основне школе „Милан Благојевић“ из Лучана у сарадњи са Николом Ковачевићем</a:t>
            </a:r>
          </a:p>
          <a:p>
            <a:endParaRPr lang="sr-Cyrl-RS" sz="2400" b="1" dirty="0" smtClean="0">
              <a:solidFill>
                <a:schemeClr val="bg1"/>
              </a:solidFill>
            </a:endParaRPr>
          </a:p>
          <a:p>
            <a:endParaRPr lang="sr-Cyrl-RS" sz="2400" b="1" dirty="0" smtClean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2229" y="6257835"/>
            <a:ext cx="6048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b="1" dirty="0" smtClean="0">
                <a:solidFill>
                  <a:schemeClr val="bg1"/>
                </a:solidFill>
              </a:rPr>
              <a:t>Музика: </a:t>
            </a:r>
            <a:r>
              <a:rPr lang="en-US" sz="1600" b="1" dirty="0" smtClean="0">
                <a:solidFill>
                  <a:schemeClr val="bg1"/>
                </a:solidFill>
              </a:rPr>
              <a:t>https</a:t>
            </a:r>
            <a:r>
              <a:rPr lang="en-US" sz="1600" b="1" dirty="0">
                <a:solidFill>
                  <a:schemeClr val="bg1"/>
                </a:solidFill>
              </a:rPr>
              <a:t>://www.youtube.com/watch?v=c8xoZKZUIC4</a:t>
            </a:r>
          </a:p>
        </p:txBody>
      </p:sp>
    </p:spTree>
  </p:cSld>
  <p:clrMapOvr>
    <a:masterClrMapping/>
  </p:clrMapOvr>
  <p:transition advTm="15000">
    <p:plu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9916</TotalTime>
  <Words>2848</Words>
  <Application>Microsoft Office PowerPoint</Application>
  <PresentationFormat>On-screen Show (4:3)</PresentationFormat>
  <Paragraphs>233</Paragraphs>
  <Slides>90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</dc:creator>
  <cp:lastModifiedBy>Milan</cp:lastModifiedBy>
  <cp:revision>491</cp:revision>
  <dcterms:created xsi:type="dcterms:W3CDTF">2018-02-15T16:16:49Z</dcterms:created>
  <dcterms:modified xsi:type="dcterms:W3CDTF">2021-01-24T18:10:22Z</dcterms:modified>
</cp:coreProperties>
</file>