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5" d="100"/>
          <a:sy n="115" d="100"/>
        </p:scale>
        <p:origin x="-1488"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3D746AA-7F5A-4ECE-AA74-61E2F57642A1}" type="datetimeFigureOut">
              <a:rPr lang="es-ES" smtClean="0"/>
              <a:t>20/12/2021</a:t>
            </a:fld>
            <a:endParaRPr lang="es-E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E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EA34A7F-33C8-4008-968E-5CA23AAB5E80}" type="slidenum">
              <a:rPr lang="es-ES" smtClean="0"/>
              <a:t>‹Nº›</a:t>
            </a:fld>
            <a:endParaRPr lang="es-E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3D746AA-7F5A-4ECE-AA74-61E2F57642A1}" type="datetimeFigureOut">
              <a:rPr lang="es-ES" smtClean="0"/>
              <a:t>20/12/2021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A34A7F-33C8-4008-968E-5CA23AAB5E80}" type="slidenum">
              <a:rPr lang="es-ES" smtClean="0"/>
              <a:t>‹Nº›</a:t>
            </a:fld>
            <a:endParaRPr lang="es-E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3D746AA-7F5A-4ECE-AA74-61E2F57642A1}" type="datetimeFigureOut">
              <a:rPr lang="es-ES" smtClean="0"/>
              <a:t>20/12/2021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A34A7F-33C8-4008-968E-5CA23AAB5E80}" type="slidenum">
              <a:rPr lang="es-ES" smtClean="0"/>
              <a:t>‹Nº›</a:t>
            </a:fld>
            <a:endParaRPr lang="es-E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3D746AA-7F5A-4ECE-AA74-61E2F57642A1}" type="datetimeFigureOut">
              <a:rPr lang="es-ES" smtClean="0"/>
              <a:t>20/12/2021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A34A7F-33C8-4008-968E-5CA23AAB5E80}" type="slidenum">
              <a:rPr lang="es-ES" smtClean="0"/>
              <a:t>‹Nº›</a:t>
            </a:fld>
            <a:endParaRPr lang="es-ES"/>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3D746AA-7F5A-4ECE-AA74-61E2F57642A1}" type="datetimeFigureOut">
              <a:rPr lang="es-ES" smtClean="0"/>
              <a:t>20/12/2021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A34A7F-33C8-4008-968E-5CA23AAB5E80}"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3D746AA-7F5A-4ECE-AA74-61E2F57642A1}" type="datetimeFigureOut">
              <a:rPr lang="es-ES" smtClean="0"/>
              <a:t>20/12/2021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EA34A7F-33C8-4008-968E-5CA23AAB5E80}" type="slidenum">
              <a:rPr lang="es-ES" smtClean="0"/>
              <a:t>‹Nº›</a:t>
            </a:fld>
            <a:endParaRPr lang="es-ES"/>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3D746AA-7F5A-4ECE-AA74-61E2F57642A1}" type="datetimeFigureOut">
              <a:rPr lang="es-ES" smtClean="0"/>
              <a:t>20/12/2021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EA34A7F-33C8-4008-968E-5CA23AAB5E80}" type="slidenum">
              <a:rPr lang="es-ES" smtClean="0"/>
              <a:t>‹Nº›</a:t>
            </a:fld>
            <a:endParaRPr lang="es-E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3D746AA-7F5A-4ECE-AA74-61E2F57642A1}" type="datetimeFigureOut">
              <a:rPr lang="es-ES" smtClean="0"/>
              <a:t>20/12/2021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EA34A7F-33C8-4008-968E-5CA23AAB5E80}" type="slidenum">
              <a:rPr lang="es-ES" smtClean="0"/>
              <a:t>‹Nº›</a:t>
            </a:fld>
            <a:endParaRPr lang="es-E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746AA-7F5A-4ECE-AA74-61E2F57642A1}" type="datetimeFigureOut">
              <a:rPr lang="es-ES" smtClean="0"/>
              <a:t>20/12/2021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EA34A7F-33C8-4008-968E-5CA23AAB5E8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3D746AA-7F5A-4ECE-AA74-61E2F57642A1}" type="datetimeFigureOut">
              <a:rPr lang="es-ES" smtClean="0"/>
              <a:t>20/12/2021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EA34A7F-33C8-4008-968E-5CA23AAB5E8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3D746AA-7F5A-4ECE-AA74-61E2F57642A1}" type="datetimeFigureOut">
              <a:rPr lang="es-ES" smtClean="0"/>
              <a:t>20/12/2021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EA34A7F-33C8-4008-968E-5CA23AAB5E8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3D746AA-7F5A-4ECE-AA74-61E2F57642A1}" type="datetimeFigureOut">
              <a:rPr lang="es-ES" smtClean="0"/>
              <a:t>20/12/2021</a:t>
            </a:fld>
            <a:endParaRPr lang="es-E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E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2EA34A7F-33C8-4008-968E-5CA23AAB5E8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www.donquijote.org/spanish-culture/holidays/nocheviej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donquijote.org/spanish-culture/holidays/the-three-king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theculturetrip.com/europe/spain/articles/everything-you-need-to-know-about-spains-fiesta-de-los-reyes/" TargetMode="External"/><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2" descr="Resultado de imagen de co funded by erasmu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4" name="1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4667843"/>
            <a:ext cx="3888432" cy="889179"/>
          </a:xfrm>
          <a:prstGeom prst="rect">
            <a:avLst/>
          </a:prstGeom>
        </p:spPr>
      </p:pic>
      <p:sp>
        <p:nvSpPr>
          <p:cNvPr id="16" name="15 Marcador de texto"/>
          <p:cNvSpPr>
            <a:spLocks noGrp="1"/>
          </p:cNvSpPr>
          <p:nvPr>
            <p:ph type="body" idx="1"/>
          </p:nvPr>
        </p:nvSpPr>
        <p:spPr>
          <a:xfrm>
            <a:off x="683568" y="836712"/>
            <a:ext cx="7734747" cy="1728192"/>
          </a:xfrm>
        </p:spPr>
        <p:txBody>
          <a:bodyPr>
            <a:normAutofit/>
          </a:bodyPr>
          <a:lstStyle/>
          <a:p>
            <a:r>
              <a:rPr lang="es-ES" sz="3600" b="1" dirty="0" smtClean="0">
                <a:solidFill>
                  <a:srgbClr val="0070C0"/>
                </a:solidFill>
              </a:rPr>
              <a:t>DARE TO SHARE</a:t>
            </a:r>
            <a:endParaRPr lang="es-ES" sz="3600" b="1" dirty="0">
              <a:solidFill>
                <a:srgbClr val="0070C0"/>
              </a:solidFill>
            </a:endParaRPr>
          </a:p>
        </p:txBody>
      </p:sp>
      <p:pic>
        <p:nvPicPr>
          <p:cNvPr id="1026" name="Picture 2" descr="E:\LOGOS\d7afbd59-39dd-42e1-9507-6b4bda5880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933056"/>
            <a:ext cx="2265040" cy="226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160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691680" y="116632"/>
            <a:ext cx="5904656" cy="1944216"/>
          </a:xfrm>
        </p:spPr>
        <p:txBody>
          <a:bodyPr/>
          <a:lstStyle/>
          <a:p>
            <a:r>
              <a:rPr lang="es-ES" sz="2000" dirty="0" smtClean="0"/>
              <a:t>DÍA DE LOS SANTOS INOCENTES</a:t>
            </a:r>
            <a:endParaRPr lang="es-ES" sz="2000" dirty="0"/>
          </a:p>
        </p:txBody>
      </p:sp>
      <p:pic>
        <p:nvPicPr>
          <p:cNvPr id="9" name="8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7794" y="2499519"/>
            <a:ext cx="2705100" cy="1685925"/>
          </a:xfrm>
        </p:spPr>
      </p:pic>
      <p:sp>
        <p:nvSpPr>
          <p:cNvPr id="7" name="6 Marcador de texto"/>
          <p:cNvSpPr>
            <a:spLocks noGrp="1"/>
          </p:cNvSpPr>
          <p:nvPr>
            <p:ph type="body" sz="half" idx="2"/>
          </p:nvPr>
        </p:nvSpPr>
        <p:spPr>
          <a:xfrm>
            <a:off x="4860032" y="2780928"/>
            <a:ext cx="3384376" cy="3024336"/>
          </a:xfrm>
        </p:spPr>
        <p:txBody>
          <a:bodyPr>
            <a:normAutofit fontScale="92500"/>
          </a:bodyPr>
          <a:lstStyle/>
          <a:p>
            <a:pPr algn="just"/>
            <a:r>
              <a:rPr lang="en-US" sz="1600" b="1" dirty="0"/>
              <a:t>On December 28, Spain celebrates </a:t>
            </a:r>
            <a:r>
              <a:rPr lang="en-US" sz="1600" b="1" i="1" dirty="0"/>
              <a:t>el </a:t>
            </a:r>
            <a:r>
              <a:rPr lang="en-US" sz="1600" b="1" i="1" dirty="0" err="1"/>
              <a:t>Día</a:t>
            </a:r>
            <a:r>
              <a:rPr lang="en-US" sz="1600" b="1" i="1" dirty="0"/>
              <a:t> de los Santos </a:t>
            </a:r>
            <a:r>
              <a:rPr lang="en-US" sz="1600" b="1" i="1" dirty="0" err="1"/>
              <a:t>Inocentes</a:t>
            </a:r>
            <a:r>
              <a:rPr lang="en-US" sz="1600" b="1" dirty="0"/>
              <a:t> (Holy Innocents’ Day)</a:t>
            </a:r>
            <a:r>
              <a:rPr lang="en-US" sz="1600" dirty="0"/>
              <a:t>. This is another Catholic tradition that has evolved over time and been adapted to the modern world. Today, it is celebrated as a kind of Spanish April Fool’s Day when </a:t>
            </a:r>
            <a:r>
              <a:rPr lang="en-US" sz="1600" dirty="0" smtClean="0"/>
              <a:t>people play pranks (</a:t>
            </a:r>
            <a:r>
              <a:rPr lang="en-US" sz="1600" i="1" dirty="0" err="1" smtClean="0"/>
              <a:t>bromas</a:t>
            </a:r>
            <a:r>
              <a:rPr lang="en-US" sz="1600" dirty="0" smtClean="0"/>
              <a:t> o </a:t>
            </a:r>
            <a:r>
              <a:rPr lang="en-US" sz="1600" i="1" dirty="0" err="1" smtClean="0"/>
              <a:t>inocentadas</a:t>
            </a:r>
            <a:r>
              <a:rPr lang="en-US" sz="1600" dirty="0" smtClean="0"/>
              <a:t>) on each other. On this day, don’t believe everything you see or hear — chances are good that somebody’s pulling your </a:t>
            </a:r>
            <a:r>
              <a:rPr lang="en-US" sz="1600" dirty="0"/>
              <a:t>leg.</a:t>
            </a:r>
            <a:endParaRPr lang="es-ES" sz="1600" dirty="0"/>
          </a:p>
        </p:txBody>
      </p:sp>
    </p:spTree>
    <p:extLst>
      <p:ext uri="{BB962C8B-B14F-4D97-AF65-F5344CB8AC3E}">
        <p14:creationId xmlns:p14="http://schemas.microsoft.com/office/powerpoint/2010/main" val="3134675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971600" y="2132856"/>
            <a:ext cx="7200800" cy="3744416"/>
          </a:xfrm>
        </p:spPr>
        <p:txBody>
          <a:bodyPr>
            <a:noAutofit/>
          </a:bodyPr>
          <a:lstStyle/>
          <a:p>
            <a:pPr indent="0" algn="just">
              <a:buNone/>
            </a:pPr>
            <a:r>
              <a:rPr lang="en-US" sz="1600" dirty="0" smtClean="0"/>
              <a:t>	We’ve </a:t>
            </a:r>
            <a:r>
              <a:rPr lang="en-US" sz="1600" dirty="0"/>
              <a:t>finally made it to December 31, the last day of the </a:t>
            </a:r>
            <a:r>
              <a:rPr lang="en-US" sz="1600" dirty="0" smtClean="0"/>
              <a:t>year. While</a:t>
            </a:r>
            <a:r>
              <a:rPr lang="en-US" sz="1600" dirty="0"/>
              <a:t> </a:t>
            </a:r>
            <a:r>
              <a:rPr lang="en-US" sz="1600" i="1" dirty="0" err="1"/>
              <a:t>Nochebuena</a:t>
            </a:r>
            <a:r>
              <a:rPr lang="en-US" sz="1600" dirty="0"/>
              <a:t> (Christmas Eve) is celebrated as a family, </a:t>
            </a:r>
            <a:r>
              <a:rPr lang="en-US" sz="1600" i="1" dirty="0" err="1">
                <a:hlinkClick r:id="rId2"/>
              </a:rPr>
              <a:t>Nochevieja</a:t>
            </a:r>
            <a:r>
              <a:rPr lang="en-US" sz="1600" dirty="0">
                <a:hlinkClick r:id="rId2"/>
              </a:rPr>
              <a:t> (New Year’s Eve)</a:t>
            </a:r>
            <a:r>
              <a:rPr lang="en-US" sz="1600" dirty="0"/>
              <a:t> is celebrated with friends</a:t>
            </a:r>
            <a:r>
              <a:rPr lang="en-US" sz="1600" dirty="0" smtClean="0"/>
              <a:t>.</a:t>
            </a:r>
          </a:p>
          <a:p>
            <a:pPr indent="0" algn="just">
              <a:buNone/>
            </a:pPr>
            <a:r>
              <a:rPr lang="en-US" sz="1600" dirty="0" smtClean="0"/>
              <a:t>	After </a:t>
            </a:r>
            <a:r>
              <a:rPr lang="en-US" sz="1600" dirty="0"/>
              <a:t>dinner and time for socializing, Spaniards spend the final moments before the clock strikes midnight preparing to ring in the new year. People gather in plazas or homes to eat the </a:t>
            </a:r>
            <a:r>
              <a:rPr lang="en-US" sz="1600" i="1" dirty="0"/>
              <a:t>12 </a:t>
            </a:r>
            <a:r>
              <a:rPr lang="en-US" sz="1600" i="1" dirty="0" err="1"/>
              <a:t>uvas</a:t>
            </a:r>
            <a:r>
              <a:rPr lang="en-US" sz="1600" i="1" dirty="0"/>
              <a:t> de la </a:t>
            </a:r>
            <a:r>
              <a:rPr lang="en-US" sz="1600" i="1" dirty="0" err="1"/>
              <a:t>suerte</a:t>
            </a:r>
            <a:r>
              <a:rPr lang="en-US" sz="1600" dirty="0"/>
              <a:t> (</a:t>
            </a:r>
            <a:r>
              <a:rPr lang="en-US" sz="1600" b="1" dirty="0"/>
              <a:t>12 lucky grapes</a:t>
            </a:r>
            <a:r>
              <a:rPr lang="en-US" sz="1600" dirty="0"/>
              <a:t>). During the last 12 seconds of the year, everyone eats 12 grapes so that luck will be on their side for the whole year to </a:t>
            </a:r>
            <a:r>
              <a:rPr lang="en-US" sz="1600" dirty="0" smtClean="0"/>
              <a:t>come. After </a:t>
            </a:r>
            <a:r>
              <a:rPr lang="en-US" sz="1600" dirty="0"/>
              <a:t>midnight, the new year begins and people go out to celebrate it in style. For many, January 1 is a day to sleep in and recover from the night before</a:t>
            </a:r>
            <a:r>
              <a:rPr lang="en-US" sz="1600" dirty="0" smtClean="0"/>
              <a:t>.</a:t>
            </a:r>
            <a:r>
              <a:rPr lang="en-US" sz="1600" dirty="0"/>
              <a:t/>
            </a:r>
            <a:br>
              <a:rPr lang="en-US" sz="1600" dirty="0"/>
            </a:br>
            <a:r>
              <a:rPr lang="en-US" sz="1600" dirty="0"/>
              <a:t>But Christmas still isn’t over!</a:t>
            </a:r>
            <a:endParaRPr lang="es-ES" sz="1600" dirty="0"/>
          </a:p>
        </p:txBody>
      </p:sp>
      <p:sp>
        <p:nvSpPr>
          <p:cNvPr id="2" name="1 Título"/>
          <p:cNvSpPr>
            <a:spLocks noGrp="1"/>
          </p:cNvSpPr>
          <p:nvPr>
            <p:ph type="title"/>
          </p:nvPr>
        </p:nvSpPr>
        <p:spPr/>
        <p:txBody>
          <a:bodyPr/>
          <a:lstStyle/>
          <a:p>
            <a:r>
              <a:rPr lang="es-ES" dirty="0" smtClean="0"/>
              <a:t>NOCHEVIEJA</a:t>
            </a:r>
            <a:endParaRPr lang="es-ES" dirty="0"/>
          </a:p>
        </p:txBody>
      </p:sp>
    </p:spTree>
    <p:extLst>
      <p:ext uri="{BB962C8B-B14F-4D97-AF65-F5344CB8AC3E}">
        <p14:creationId xmlns:p14="http://schemas.microsoft.com/office/powerpoint/2010/main" val="3642951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t>NOCHEVIEJA</a:t>
            </a:r>
            <a:endParaRPr lang="es-ES" dirty="0"/>
          </a:p>
        </p:txBody>
      </p:sp>
      <p:pic>
        <p:nvPicPr>
          <p:cNvPr id="4" name="3 Marcador de contenido"/>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024832" y="3361575"/>
            <a:ext cx="3125585" cy="1633451"/>
          </a:xfrm>
        </p:spPr>
      </p:pic>
      <p:pic>
        <p:nvPicPr>
          <p:cNvPr id="7" name="6 Marcador de contenido"/>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184775" y="3340100"/>
            <a:ext cx="2724150" cy="1676400"/>
          </a:xfrm>
        </p:spPr>
      </p:pic>
    </p:spTree>
    <p:extLst>
      <p:ext uri="{BB962C8B-B14F-4D97-AF65-F5344CB8AC3E}">
        <p14:creationId xmlns:p14="http://schemas.microsoft.com/office/powerpoint/2010/main" val="3236869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idx="1"/>
          </p:nvPr>
        </p:nvSpPr>
        <p:spPr>
          <a:xfrm>
            <a:off x="755576" y="2348880"/>
            <a:ext cx="7416824" cy="3600400"/>
          </a:xfrm>
        </p:spPr>
        <p:txBody>
          <a:bodyPr>
            <a:normAutofit fontScale="70000" lnSpcReduction="20000"/>
          </a:bodyPr>
          <a:lstStyle/>
          <a:p>
            <a:pPr indent="0" algn="just">
              <a:buNone/>
            </a:pPr>
            <a:r>
              <a:rPr lang="en-US" dirty="0" smtClean="0"/>
              <a:t>	</a:t>
            </a:r>
            <a:r>
              <a:rPr lang="en-US" sz="2600" dirty="0" smtClean="0"/>
              <a:t>January </a:t>
            </a:r>
            <a:r>
              <a:rPr lang="en-US" sz="2600" dirty="0"/>
              <a:t>5 is a very exciting day for the youngest members of a Spanish family. All afternoon, each city organizes a special event in which large floats parade through the streets carrying musicians, artists, people in costume, and, most importantly, the </a:t>
            </a:r>
            <a:r>
              <a:rPr lang="en-US" sz="2600" dirty="0" err="1">
                <a:hlinkClick r:id="rId2"/>
              </a:rPr>
              <a:t>Tres</a:t>
            </a:r>
            <a:r>
              <a:rPr lang="en-US" sz="2600" dirty="0">
                <a:hlinkClick r:id="rId2"/>
              </a:rPr>
              <a:t> Reyes </a:t>
            </a:r>
            <a:r>
              <a:rPr lang="en-US" sz="2600" dirty="0" err="1">
                <a:hlinkClick r:id="rId2"/>
              </a:rPr>
              <a:t>Magos</a:t>
            </a:r>
            <a:r>
              <a:rPr lang="en-US" sz="2600" dirty="0">
                <a:hlinkClick r:id="rId2"/>
              </a:rPr>
              <a:t> (the Three Kings)</a:t>
            </a:r>
            <a:r>
              <a:rPr lang="en-US" sz="2600" dirty="0"/>
              <a:t>, who wave to all the children of the city. After the parade, families return home for an early dinner so the children can clean their shoes and leave them in the living room. This way, when the </a:t>
            </a:r>
            <a:r>
              <a:rPr lang="en-US" sz="2600" i="1" dirty="0" err="1"/>
              <a:t>Tres</a:t>
            </a:r>
            <a:r>
              <a:rPr lang="en-US" sz="2600" i="1" dirty="0"/>
              <a:t> Reyes </a:t>
            </a:r>
            <a:r>
              <a:rPr lang="en-US" sz="2600" i="1" dirty="0" err="1"/>
              <a:t>Magos</a:t>
            </a:r>
            <a:r>
              <a:rPr lang="en-US" sz="2600" dirty="0"/>
              <a:t> visit the home in the wee hours of the morning, they’ll know where to leave the presents for each member of the family.</a:t>
            </a:r>
            <a:br>
              <a:rPr lang="en-US" sz="2600" dirty="0"/>
            </a:br>
            <a:r>
              <a:rPr lang="en-US" sz="2600" dirty="0"/>
              <a:t/>
            </a:r>
            <a:br>
              <a:rPr lang="en-US" sz="2600" dirty="0"/>
            </a:br>
            <a:r>
              <a:rPr lang="en-US" sz="2600" dirty="0" smtClean="0"/>
              <a:t>	When </a:t>
            </a:r>
            <a:r>
              <a:rPr lang="en-US" sz="2600" dirty="0"/>
              <a:t>they wake up on the morning of January 6, children across Spain jump out of their beds and run to the place they left their shoes the night before to see what gifts the Three Kings of Orient have left for them.</a:t>
            </a:r>
            <a:endParaRPr lang="es-ES" sz="2600" dirty="0"/>
          </a:p>
        </p:txBody>
      </p:sp>
      <p:sp>
        <p:nvSpPr>
          <p:cNvPr id="7" name="6 Título"/>
          <p:cNvSpPr>
            <a:spLocks noGrp="1"/>
          </p:cNvSpPr>
          <p:nvPr>
            <p:ph type="title"/>
          </p:nvPr>
        </p:nvSpPr>
        <p:spPr/>
        <p:txBody>
          <a:bodyPr/>
          <a:lstStyle/>
          <a:p>
            <a:r>
              <a:rPr lang="es-ES" dirty="0" err="1" smtClean="0"/>
              <a:t>The</a:t>
            </a:r>
            <a:r>
              <a:rPr lang="es-ES" dirty="0" smtClean="0"/>
              <a:t> </a:t>
            </a:r>
            <a:r>
              <a:rPr lang="es-ES" dirty="0" err="1" smtClean="0"/>
              <a:t>three</a:t>
            </a:r>
            <a:r>
              <a:rPr lang="es-ES" dirty="0" smtClean="0"/>
              <a:t> </a:t>
            </a:r>
            <a:r>
              <a:rPr lang="es-ES" dirty="0" err="1" smtClean="0"/>
              <a:t>wise</a:t>
            </a:r>
            <a:r>
              <a:rPr lang="es-ES" dirty="0" smtClean="0"/>
              <a:t> </a:t>
            </a:r>
            <a:r>
              <a:rPr lang="es-ES" dirty="0" err="1" smtClean="0"/>
              <a:t>men</a:t>
            </a:r>
            <a:endParaRPr lang="es-ES" dirty="0"/>
          </a:p>
        </p:txBody>
      </p:sp>
    </p:spTree>
    <p:extLst>
      <p:ext uri="{BB962C8B-B14F-4D97-AF65-F5344CB8AC3E}">
        <p14:creationId xmlns:p14="http://schemas.microsoft.com/office/powerpoint/2010/main" val="1190018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err="1" smtClean="0"/>
              <a:t>The</a:t>
            </a:r>
            <a:r>
              <a:rPr lang="es-ES" dirty="0" smtClean="0"/>
              <a:t> </a:t>
            </a:r>
            <a:r>
              <a:rPr lang="es-ES" dirty="0" err="1" smtClean="0"/>
              <a:t>three</a:t>
            </a:r>
            <a:r>
              <a:rPr lang="es-ES" dirty="0" smtClean="0"/>
              <a:t> </a:t>
            </a:r>
            <a:r>
              <a:rPr lang="es-ES" dirty="0" err="1" smtClean="0"/>
              <a:t>wise</a:t>
            </a:r>
            <a:r>
              <a:rPr lang="es-ES" dirty="0" smtClean="0"/>
              <a:t> </a:t>
            </a:r>
            <a:r>
              <a:rPr lang="es-ES" dirty="0" err="1" smtClean="0"/>
              <a:t>men</a:t>
            </a:r>
            <a:endParaRPr lang="es-ES" dirty="0"/>
          </a:p>
        </p:txBody>
      </p:sp>
      <p:pic>
        <p:nvPicPr>
          <p:cNvPr id="7" name="6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4575" y="3440113"/>
            <a:ext cx="3086100" cy="1476375"/>
          </a:xfrm>
        </p:spPr>
      </p:pic>
      <p:pic>
        <p:nvPicPr>
          <p:cNvPr id="8" name="7 Marcador de contenido"/>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156200" y="3359150"/>
            <a:ext cx="2781300" cy="1638300"/>
          </a:xfrm>
        </p:spPr>
      </p:pic>
    </p:spTree>
    <p:extLst>
      <p:ext uri="{BB962C8B-B14F-4D97-AF65-F5344CB8AC3E}">
        <p14:creationId xmlns:p14="http://schemas.microsoft.com/office/powerpoint/2010/main" val="1450572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004048" y="908720"/>
            <a:ext cx="2819399" cy="599440"/>
          </a:xfrm>
        </p:spPr>
        <p:txBody>
          <a:bodyPr/>
          <a:lstStyle/>
          <a:p>
            <a:r>
              <a:rPr lang="es-ES" dirty="0" smtClean="0"/>
              <a:t>ROSCÓN DE REYES</a:t>
            </a:r>
            <a:endParaRPr lang="es-ES" dirty="0"/>
          </a:p>
        </p:txBody>
      </p:sp>
      <p:pic>
        <p:nvPicPr>
          <p:cNvPr id="8" name="7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2060848"/>
            <a:ext cx="3820616" cy="2462485"/>
          </a:xfrm>
        </p:spPr>
      </p:pic>
      <p:sp>
        <p:nvSpPr>
          <p:cNvPr id="6" name="5 Marcador de texto"/>
          <p:cNvSpPr>
            <a:spLocks noGrp="1"/>
          </p:cNvSpPr>
          <p:nvPr>
            <p:ph type="body" sz="half" idx="2"/>
          </p:nvPr>
        </p:nvSpPr>
        <p:spPr>
          <a:xfrm>
            <a:off x="4716017" y="1700808"/>
            <a:ext cx="3600400" cy="4104456"/>
          </a:xfrm>
        </p:spPr>
        <p:txBody>
          <a:bodyPr>
            <a:noAutofit/>
          </a:bodyPr>
          <a:lstStyle/>
          <a:p>
            <a:pPr algn="just"/>
            <a:r>
              <a:rPr lang="en-US" sz="1600" dirty="0"/>
              <a:t>Instead of Christmas cake or Christmas pudding, the Spaniards enjoy the </a:t>
            </a:r>
            <a:r>
              <a:rPr lang="en-US" sz="1600" i="1" dirty="0" err="1">
                <a:hlinkClick r:id="rId3"/>
              </a:rPr>
              <a:t>Roscón</a:t>
            </a:r>
            <a:r>
              <a:rPr lang="en-US" sz="1600" i="1" dirty="0">
                <a:hlinkClick r:id="rId3"/>
              </a:rPr>
              <a:t> de Reyes</a:t>
            </a:r>
            <a:r>
              <a:rPr lang="en-US" sz="1600" dirty="0"/>
              <a:t>, usually on the Day of the Epiphany, on January 6. A sweet bread ring, it is topped with crushed almonds and candied fruits, and is sometimes stuffed with whipped cream. Sometimes a small figurine is hidden inside the bread, and the person who finds it has the </a:t>
            </a:r>
            <a:r>
              <a:rPr lang="en-US" sz="1600" dirty="0" err="1"/>
              <a:t>honour</a:t>
            </a:r>
            <a:r>
              <a:rPr lang="en-US" sz="1600" dirty="0"/>
              <a:t> of buying next year’s </a:t>
            </a:r>
            <a:r>
              <a:rPr lang="en-US" sz="1600" i="1" dirty="0" err="1"/>
              <a:t>roscón</a:t>
            </a:r>
            <a:r>
              <a:rPr lang="en-US" sz="1600" dirty="0"/>
              <a:t>.</a:t>
            </a:r>
            <a:endParaRPr lang="es-ES" sz="1600" dirty="0"/>
          </a:p>
        </p:txBody>
      </p:sp>
    </p:spTree>
    <p:extLst>
      <p:ext uri="{BB962C8B-B14F-4D97-AF65-F5344CB8AC3E}">
        <p14:creationId xmlns:p14="http://schemas.microsoft.com/office/powerpoint/2010/main" val="1378642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 sz="4400" b="1" dirty="0" smtClean="0"/>
              <a:t>Christmas in </a:t>
            </a:r>
            <a:r>
              <a:rPr lang="es-ES" sz="4400" b="1" dirty="0" err="1"/>
              <a:t>S</a:t>
            </a:r>
            <a:r>
              <a:rPr lang="es-ES" sz="4400" b="1" dirty="0" err="1" smtClean="0"/>
              <a:t>pain</a:t>
            </a:r>
            <a:endParaRPr lang="es-ES" sz="4400" b="1" dirty="0"/>
          </a:p>
        </p:txBody>
      </p:sp>
      <p:sp>
        <p:nvSpPr>
          <p:cNvPr id="3" name="2 Subtítulo"/>
          <p:cNvSpPr>
            <a:spLocks noGrp="1"/>
          </p:cNvSpPr>
          <p:nvPr>
            <p:ph type="subTitle" idx="1"/>
          </p:nvPr>
        </p:nvSpPr>
        <p:spPr/>
        <p:txBody>
          <a:bodyPr>
            <a:normAutofit/>
          </a:bodyPr>
          <a:lstStyle/>
          <a:p>
            <a:r>
              <a:rPr lang="es-ES" sz="2400" b="1" dirty="0" err="1" smtClean="0"/>
              <a:t>Spanish</a:t>
            </a:r>
            <a:r>
              <a:rPr lang="es-ES" sz="2400" b="1" dirty="0" smtClean="0"/>
              <a:t> </a:t>
            </a:r>
            <a:r>
              <a:rPr lang="es-ES" sz="2400" b="1" dirty="0" err="1" smtClean="0"/>
              <a:t>traditions</a:t>
            </a:r>
            <a:r>
              <a:rPr lang="es-ES" sz="2400" b="1" dirty="0" smtClean="0"/>
              <a:t> </a:t>
            </a:r>
            <a:r>
              <a:rPr lang="es-ES" sz="2400" b="1" dirty="0" err="1" smtClean="0"/>
              <a:t>that</a:t>
            </a:r>
            <a:r>
              <a:rPr lang="es-ES" sz="2400" b="1" dirty="0" smtClean="0"/>
              <a:t> </a:t>
            </a:r>
            <a:r>
              <a:rPr lang="es-ES" sz="2400" b="1" dirty="0" err="1" smtClean="0"/>
              <a:t>you</a:t>
            </a:r>
            <a:r>
              <a:rPr lang="es-ES" sz="2400" b="1" dirty="0"/>
              <a:t> </a:t>
            </a:r>
            <a:r>
              <a:rPr lang="es-ES" sz="2400" b="1" dirty="0" err="1" smtClean="0"/>
              <a:t>need</a:t>
            </a:r>
            <a:r>
              <a:rPr lang="es-ES" sz="2400" b="1" dirty="0" smtClean="0"/>
              <a:t> </a:t>
            </a:r>
            <a:r>
              <a:rPr lang="es-ES" sz="2400" b="1" dirty="0" err="1" smtClean="0"/>
              <a:t>to</a:t>
            </a:r>
            <a:r>
              <a:rPr lang="es-ES" sz="2400" b="1" dirty="0" smtClean="0"/>
              <a:t> </a:t>
            </a:r>
            <a:r>
              <a:rPr lang="es-ES" sz="2400" b="1" dirty="0" err="1" smtClean="0"/>
              <a:t>know</a:t>
            </a:r>
            <a:endParaRPr lang="es-ES" sz="2400" b="1" dirty="0"/>
          </a:p>
        </p:txBody>
      </p:sp>
    </p:spTree>
    <p:extLst>
      <p:ext uri="{BB962C8B-B14F-4D97-AF65-F5344CB8AC3E}">
        <p14:creationId xmlns:p14="http://schemas.microsoft.com/office/powerpoint/2010/main" val="305685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2276872"/>
            <a:ext cx="7272808" cy="3744416"/>
          </a:xfrm>
        </p:spPr>
        <p:txBody>
          <a:bodyPr>
            <a:noAutofit/>
          </a:bodyPr>
          <a:lstStyle/>
          <a:p>
            <a:pPr indent="0" algn="just">
              <a:buNone/>
            </a:pPr>
            <a:r>
              <a:rPr lang="en-US" sz="1600" dirty="0" smtClean="0"/>
              <a:t>	Each </a:t>
            </a:r>
            <a:r>
              <a:rPr lang="en-US" sz="1600" dirty="0"/>
              <a:t>year between December 24 and January 6, Spain comes alive to celebrate Christmas, or</a:t>
            </a:r>
            <a:r>
              <a:rPr lang="en-US" sz="1600" b="1" i="1" dirty="0"/>
              <a:t> </a:t>
            </a:r>
            <a:r>
              <a:rPr lang="en-US" sz="1600" b="1" i="1" dirty="0" err="1"/>
              <a:t>Navidad</a:t>
            </a:r>
            <a:r>
              <a:rPr lang="en-US" sz="1600" dirty="0"/>
              <a:t> in Spanish. During this time of the year, everyone strives to fill their days with happiness, joy, and family harmony, although some are more successful than others</a:t>
            </a:r>
            <a:r>
              <a:rPr lang="en-US" sz="1600" dirty="0" smtClean="0"/>
              <a:t>.</a:t>
            </a:r>
          </a:p>
          <a:p>
            <a:pPr indent="0" algn="just">
              <a:buNone/>
            </a:pPr>
            <a:r>
              <a:rPr lang="en-US" sz="1600" dirty="0"/>
              <a:t/>
            </a:r>
            <a:br>
              <a:rPr lang="en-US" sz="1600" dirty="0"/>
            </a:br>
            <a:r>
              <a:rPr lang="en-US" sz="1600" dirty="0" smtClean="0"/>
              <a:t>	Spanish </a:t>
            </a:r>
            <a:r>
              <a:rPr lang="en-US" sz="1600" dirty="0"/>
              <a:t>holidays are a mixture of Christian and pagan traditions. According to Catholic tradition, Christmas is celebrated on December 25 in honor of the day Jesus was born. December 31 is New Year’s Eve, or </a:t>
            </a:r>
            <a:r>
              <a:rPr lang="en-US" sz="1600" i="1" dirty="0" err="1"/>
              <a:t>Nochevieja</a:t>
            </a:r>
            <a:r>
              <a:rPr lang="en-US" sz="1600" dirty="0"/>
              <a:t> in Spanish, the time to say goodbye to the year that’s coming to an end and welcome the new year. But the holiday season doesn’t end there! January 6 is a very important holiday in Spain called </a:t>
            </a:r>
            <a:r>
              <a:rPr lang="en-US" sz="1600" i="1" dirty="0"/>
              <a:t>el </a:t>
            </a:r>
            <a:r>
              <a:rPr lang="en-US" sz="1600" i="1" dirty="0" err="1"/>
              <a:t>Día</a:t>
            </a:r>
            <a:r>
              <a:rPr lang="en-US" sz="1600" i="1" dirty="0"/>
              <a:t> de los </a:t>
            </a:r>
            <a:r>
              <a:rPr lang="en-US" sz="1600" i="1" dirty="0" err="1"/>
              <a:t>Tres</a:t>
            </a:r>
            <a:r>
              <a:rPr lang="en-US" sz="1600" i="1" dirty="0"/>
              <a:t> Reyes </a:t>
            </a:r>
            <a:r>
              <a:rPr lang="en-US" sz="1600" i="1" dirty="0" err="1"/>
              <a:t>Magos</a:t>
            </a:r>
            <a:r>
              <a:rPr lang="en-US" sz="1600" dirty="0"/>
              <a:t> (known in English as Epiphany or Three Kings’ Day).</a:t>
            </a:r>
            <a:endParaRPr lang="es-ES" sz="1600" dirty="0"/>
          </a:p>
        </p:txBody>
      </p:sp>
    </p:spTree>
    <p:extLst>
      <p:ext uri="{BB962C8B-B14F-4D97-AF65-F5344CB8AC3E}">
        <p14:creationId xmlns:p14="http://schemas.microsoft.com/office/powerpoint/2010/main" val="421170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pPr indent="0">
              <a:buNone/>
            </a:pPr>
            <a:r>
              <a:rPr lang="en-US" dirty="0" smtClean="0"/>
              <a:t>	Although </a:t>
            </a:r>
            <a:r>
              <a:rPr lang="en-US" dirty="0"/>
              <a:t>Christmas Eve isn’t until December 24, Christmas always comes to Spain a few days early, on December 22. That’s the day the winning numbers of the hugely popular Spanish Christmas Lottery are drawn and announced in song by schoolchildren on live TV. In the months leading up to this event, many Spaniards buy lottery tickets and wait to see if their number will be lucky that year.</a:t>
            </a:r>
            <a:br>
              <a:rPr lang="en-US" dirty="0"/>
            </a:br>
            <a:r>
              <a:rPr lang="en-US" dirty="0"/>
              <a:t/>
            </a:r>
            <a:br>
              <a:rPr lang="en-US" dirty="0"/>
            </a:br>
            <a:r>
              <a:rPr lang="en-US" dirty="0"/>
              <a:t>Once the lottery prizes have been announced, the holidays have officially started, and everyone starts making final preparations for the big celebrations.</a:t>
            </a:r>
            <a:endParaRPr lang="es-ES" dirty="0"/>
          </a:p>
        </p:txBody>
      </p:sp>
      <p:sp>
        <p:nvSpPr>
          <p:cNvPr id="2" name="1 Título"/>
          <p:cNvSpPr>
            <a:spLocks noGrp="1"/>
          </p:cNvSpPr>
          <p:nvPr>
            <p:ph type="title"/>
          </p:nvPr>
        </p:nvSpPr>
        <p:spPr/>
        <p:txBody>
          <a:bodyPr/>
          <a:lstStyle/>
          <a:p>
            <a:r>
              <a:rPr lang="es-ES" dirty="0" smtClean="0"/>
              <a:t>El gordo</a:t>
            </a:r>
            <a:endParaRPr lang="es-ES" dirty="0"/>
          </a:p>
        </p:txBody>
      </p:sp>
    </p:spTree>
    <p:extLst>
      <p:ext uri="{BB962C8B-B14F-4D97-AF65-F5344CB8AC3E}">
        <p14:creationId xmlns:p14="http://schemas.microsoft.com/office/powerpoint/2010/main" val="1884082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6674" y="2247900"/>
            <a:ext cx="5730651" cy="3878263"/>
          </a:xfrm>
        </p:spPr>
      </p:pic>
      <p:sp>
        <p:nvSpPr>
          <p:cNvPr id="4" name="3 Título"/>
          <p:cNvSpPr>
            <a:spLocks noGrp="1"/>
          </p:cNvSpPr>
          <p:nvPr>
            <p:ph type="title"/>
          </p:nvPr>
        </p:nvSpPr>
        <p:spPr>
          <a:xfrm>
            <a:off x="1371600" y="1124744"/>
            <a:ext cx="6400800" cy="864096"/>
          </a:xfrm>
        </p:spPr>
        <p:txBody>
          <a:bodyPr>
            <a:noAutofit/>
          </a:bodyPr>
          <a:lstStyle/>
          <a:p>
            <a:r>
              <a:rPr lang="en-US" sz="1050" dirty="0"/>
              <a:t> The Christmas Lottery is so big that it has been given the nickname ‘El Gordo’ or the ‘Fat One’, because of the huge amounts of cash you can win. Taking place on December 22, it has been held every year since 1812</a:t>
            </a:r>
            <a:endParaRPr lang="es-ES" sz="1050" dirty="0"/>
          </a:p>
        </p:txBody>
      </p:sp>
    </p:spTree>
    <p:extLst>
      <p:ext uri="{BB962C8B-B14F-4D97-AF65-F5344CB8AC3E}">
        <p14:creationId xmlns:p14="http://schemas.microsoft.com/office/powerpoint/2010/main" val="758413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71600" y="2438400"/>
            <a:ext cx="6400800" cy="3150840"/>
          </a:xfrm>
        </p:spPr>
        <p:txBody>
          <a:bodyPr>
            <a:normAutofit fontScale="47500" lnSpcReduction="20000"/>
          </a:bodyPr>
          <a:lstStyle/>
          <a:p>
            <a:pPr indent="0" algn="just">
              <a:buNone/>
            </a:pPr>
            <a:r>
              <a:rPr lang="en-US" i="1" dirty="0" smtClean="0"/>
              <a:t>	</a:t>
            </a:r>
            <a:r>
              <a:rPr lang="en-US" sz="4500" i="1" dirty="0" err="1" smtClean="0"/>
              <a:t>Beléns</a:t>
            </a:r>
            <a:r>
              <a:rPr lang="en-US" sz="4500" dirty="0"/>
              <a:t> are elaborate nativity scenes – it is the Spanish word for Bethlehem. More than just a stable with animals and figurines, however, the Spanish </a:t>
            </a:r>
            <a:r>
              <a:rPr lang="en-US" sz="4500" i="1" dirty="0" err="1"/>
              <a:t>beléns</a:t>
            </a:r>
            <a:r>
              <a:rPr lang="en-US" sz="4500" dirty="0"/>
              <a:t> can be huge scenes, complete with many different houses, farms, rivers and marketplaces. The Spanish often set one of these up in their homes in the lead up to Christmas, but much larger ones are placed in shop windows or town squares.</a:t>
            </a:r>
          </a:p>
          <a:p>
            <a:pPr indent="0" algn="just">
              <a:buNone/>
            </a:pPr>
            <a:r>
              <a:rPr lang="en-US" sz="3200" dirty="0"/>
              <a:t/>
            </a:r>
            <a:br>
              <a:rPr lang="en-US" sz="3200" dirty="0"/>
            </a:br>
            <a:endParaRPr lang="es-ES" sz="3200" dirty="0"/>
          </a:p>
        </p:txBody>
      </p:sp>
      <p:sp>
        <p:nvSpPr>
          <p:cNvPr id="2" name="1 Título"/>
          <p:cNvSpPr>
            <a:spLocks noGrp="1"/>
          </p:cNvSpPr>
          <p:nvPr>
            <p:ph type="title"/>
          </p:nvPr>
        </p:nvSpPr>
        <p:spPr/>
        <p:txBody>
          <a:bodyPr/>
          <a:lstStyle/>
          <a:p>
            <a:r>
              <a:rPr lang="es-ES" dirty="0" smtClean="0"/>
              <a:t>BELÉN</a:t>
            </a:r>
            <a:endParaRPr lang="es-ES" dirty="0"/>
          </a:p>
        </p:txBody>
      </p:sp>
    </p:spTree>
    <p:extLst>
      <p:ext uri="{BB962C8B-B14F-4D97-AF65-F5344CB8AC3E}">
        <p14:creationId xmlns:p14="http://schemas.microsoft.com/office/powerpoint/2010/main" val="1877875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39538" y="2663724"/>
            <a:ext cx="4064924" cy="3046615"/>
          </a:xfrm>
        </p:spPr>
      </p:pic>
      <p:sp>
        <p:nvSpPr>
          <p:cNvPr id="5" name="4 Título"/>
          <p:cNvSpPr>
            <a:spLocks noGrp="1"/>
          </p:cNvSpPr>
          <p:nvPr>
            <p:ph type="title"/>
          </p:nvPr>
        </p:nvSpPr>
        <p:spPr/>
        <p:txBody>
          <a:bodyPr/>
          <a:lstStyle/>
          <a:p>
            <a:r>
              <a:rPr lang="es-ES" dirty="0" smtClean="0"/>
              <a:t>El belén</a:t>
            </a:r>
            <a:endParaRPr lang="es-ES" dirty="0"/>
          </a:p>
        </p:txBody>
      </p:sp>
    </p:spTree>
    <p:extLst>
      <p:ext uri="{BB962C8B-B14F-4D97-AF65-F5344CB8AC3E}">
        <p14:creationId xmlns:p14="http://schemas.microsoft.com/office/powerpoint/2010/main" val="3962142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pPr indent="0" algn="just">
              <a:buNone/>
            </a:pPr>
            <a:r>
              <a:rPr lang="en-US" b="1" dirty="0" smtClean="0"/>
              <a:t>Christmas </a:t>
            </a:r>
            <a:r>
              <a:rPr lang="en-US" b="1" dirty="0"/>
              <a:t>Eve, or </a:t>
            </a:r>
            <a:r>
              <a:rPr lang="en-US" b="1" i="1" dirty="0" err="1"/>
              <a:t>Nochebuena</a:t>
            </a:r>
            <a:r>
              <a:rPr lang="en-US" b="1" dirty="0"/>
              <a:t> in Spanish, is celebrated on December 24</a:t>
            </a:r>
            <a:r>
              <a:rPr lang="en-US" dirty="0"/>
              <a:t> and is generally a family affair. Usually, members of the extended family gather around a feast of meat, wine, typical foods not eaten at other times of the year, and all kinds of </a:t>
            </a:r>
            <a:r>
              <a:rPr lang="en-US" dirty="0" smtClean="0"/>
              <a:t>desserts, specially </a:t>
            </a:r>
            <a:r>
              <a:rPr lang="en-US" dirty="0" err="1" smtClean="0"/>
              <a:t>turrón</a:t>
            </a:r>
            <a:r>
              <a:rPr lang="en-US" dirty="0" smtClean="0"/>
              <a:t> and </a:t>
            </a:r>
            <a:r>
              <a:rPr lang="en-US" dirty="0" err="1" smtClean="0"/>
              <a:t>polvorones</a:t>
            </a:r>
            <a:r>
              <a:rPr lang="en-US" dirty="0" smtClean="0"/>
              <a:t>.</a:t>
            </a:r>
          </a:p>
          <a:p>
            <a:pPr indent="0" algn="just">
              <a:buNone/>
            </a:pPr>
            <a:r>
              <a:rPr lang="en-US" dirty="0"/>
              <a:t/>
            </a:r>
            <a:br>
              <a:rPr lang="en-US" dirty="0"/>
            </a:br>
            <a:r>
              <a:rPr lang="en-US" dirty="0"/>
              <a:t>For devout Catholics, there’s an important event after dinner: it’s time to go to a special midnight mass called the </a:t>
            </a:r>
            <a:r>
              <a:rPr lang="en-US" dirty="0" err="1"/>
              <a:t>Misa</a:t>
            </a:r>
            <a:r>
              <a:rPr lang="en-US" dirty="0"/>
              <a:t> del Gallo. Church-goers celebrate the birth of the Son of God by singing famous and traditional Christmas carols accompanied by guitars, hand drums, and tambourines.</a:t>
            </a:r>
            <a:endParaRPr lang="es-ES" dirty="0"/>
          </a:p>
        </p:txBody>
      </p:sp>
      <p:sp>
        <p:nvSpPr>
          <p:cNvPr id="2" name="1 Título"/>
          <p:cNvSpPr>
            <a:spLocks noGrp="1"/>
          </p:cNvSpPr>
          <p:nvPr>
            <p:ph type="title"/>
          </p:nvPr>
        </p:nvSpPr>
        <p:spPr/>
        <p:txBody>
          <a:bodyPr>
            <a:normAutofit fontScale="90000"/>
          </a:bodyPr>
          <a:lstStyle/>
          <a:p>
            <a:r>
              <a:rPr lang="es-ES" dirty="0" smtClean="0"/>
              <a:t>Nochebuena</a:t>
            </a:r>
            <a:br>
              <a:rPr lang="es-ES" dirty="0" smtClean="0"/>
            </a:br>
            <a:r>
              <a:rPr lang="es-ES" dirty="0" smtClean="0"/>
              <a:t>misa del gallo</a:t>
            </a:r>
            <a:endParaRPr lang="es-ES" dirty="0"/>
          </a:p>
        </p:txBody>
      </p:sp>
    </p:spTree>
    <p:extLst>
      <p:ext uri="{BB962C8B-B14F-4D97-AF65-F5344CB8AC3E}">
        <p14:creationId xmlns:p14="http://schemas.microsoft.com/office/powerpoint/2010/main" val="1821782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dirty="0" smtClean="0"/>
              <a:t>MISA DEL GALLO</a:t>
            </a:r>
            <a:br>
              <a:rPr lang="es-ES" dirty="0" smtClean="0"/>
            </a:br>
            <a:r>
              <a:rPr lang="es-ES" dirty="0" smtClean="0"/>
              <a:t>TURRÓN</a:t>
            </a:r>
            <a:endParaRPr lang="es-ES" dirty="0"/>
          </a:p>
        </p:txBody>
      </p:sp>
      <p:pic>
        <p:nvPicPr>
          <p:cNvPr id="7" name="6 Marcador de contenido"/>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043608" y="2958592"/>
            <a:ext cx="3452192" cy="2083816"/>
          </a:xfrm>
        </p:spPr>
      </p:pic>
      <p:pic>
        <p:nvPicPr>
          <p:cNvPr id="8" name="7 Marcador de contenido"/>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499992" y="3140968"/>
            <a:ext cx="3744416" cy="1512168"/>
          </a:xfrm>
        </p:spPr>
      </p:pic>
    </p:spTree>
    <p:extLst>
      <p:ext uri="{BB962C8B-B14F-4D97-AF65-F5344CB8AC3E}">
        <p14:creationId xmlns:p14="http://schemas.microsoft.com/office/powerpoint/2010/main" val="17541202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114</TotalTime>
  <Words>62</Words>
  <Application>Microsoft Office PowerPoint</Application>
  <PresentationFormat>Presentación en pantalla (4:3)</PresentationFormat>
  <Paragraphs>27</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Cartoné</vt:lpstr>
      <vt:lpstr>Presentación de PowerPoint</vt:lpstr>
      <vt:lpstr>Christmas in Spain</vt:lpstr>
      <vt:lpstr>Presentación de PowerPoint</vt:lpstr>
      <vt:lpstr>El gordo</vt:lpstr>
      <vt:lpstr> The Christmas Lottery is so big that it has been given the nickname ‘El Gordo’ or the ‘Fat One’, because of the huge amounts of cash you can win. Taking place on December 22, it has been held every year since 1812</vt:lpstr>
      <vt:lpstr>BELÉN</vt:lpstr>
      <vt:lpstr>El belén</vt:lpstr>
      <vt:lpstr>Nochebuena misa del gallo</vt:lpstr>
      <vt:lpstr>MISA DEL GALLO TURRÓN</vt:lpstr>
      <vt:lpstr>DÍA DE LOS SANTOS INOCENTES</vt:lpstr>
      <vt:lpstr>NOCHEVIEJA</vt:lpstr>
      <vt:lpstr>NOCHEVIEJA</vt:lpstr>
      <vt:lpstr>The three wise men</vt:lpstr>
      <vt:lpstr>The three wise men</vt:lpstr>
      <vt:lpstr>ROSCÓN DE REYES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in spain</dc:title>
  <dc:creator>Verónica Moratilla Romera</dc:creator>
  <cp:lastModifiedBy>Silvia Celada Moreno</cp:lastModifiedBy>
  <cp:revision>11</cp:revision>
  <dcterms:created xsi:type="dcterms:W3CDTF">2020-02-25T08:27:24Z</dcterms:created>
  <dcterms:modified xsi:type="dcterms:W3CDTF">2021-12-20T19:41:40Z</dcterms:modified>
</cp:coreProperties>
</file>