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Southern Italic YU" pitchFamily="34" charset="0"/>
      <p:italic r:id="rId11"/>
    </p:embeddedFont>
    <p:embeddedFont>
      <p:font typeface="DejaVu Sans Light" pitchFamily="34" charset="0"/>
      <p:regular r:id="rId12"/>
    </p:embeddedFont>
    <p:embeddedFont>
      <p:font typeface="Satisfy" charset="0"/>
      <p:regular r:id="rId13"/>
    </p:embeddedFont>
    <p:embeddedFont>
      <p:font typeface="Bellota Text Light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241F52A6-A606-4D11-9BC2-5BA803DFAFF6}">
  <a:tblStyle styleId="{241F52A6-A606-4D11-9BC2-5BA803DFAF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0EBCB6B-6929-4B4B-9B83-FFC68D3EDE3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>
      <p:cViewPr varScale="1">
        <p:scale>
          <a:sx n="91" d="100"/>
          <a:sy n="91" d="100"/>
        </p:scale>
        <p:origin x="-79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4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53925" y="689125"/>
            <a:ext cx="5636136" cy="2822749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274E13">
                <a:alpha val="40000"/>
              </a:srgbClr>
            </a:outerShdw>
          </a:effectLst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67050"/>
            <a:ext cx="9144000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914900" y="1232450"/>
            <a:ext cx="5314200" cy="173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53925" y="689125"/>
            <a:ext cx="5636136" cy="282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67050"/>
            <a:ext cx="9144000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1871125" y="1126150"/>
            <a:ext cx="54018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871125" y="2306651"/>
            <a:ext cx="5401800" cy="41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3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875" y="271169"/>
            <a:ext cx="4532251" cy="4546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67050"/>
            <a:ext cx="9144000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2743200" y="2161800"/>
            <a:ext cx="36576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73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⬩"/>
              <a:defRPr sz="2500" i="1">
                <a:solidFill>
                  <a:schemeClr val="lt1"/>
                </a:solidFill>
              </a:defRPr>
            </a:lvl1pPr>
            <a:lvl2pPr marL="914400" lvl="1" indent="-38735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◇"/>
              <a:defRPr sz="2500" i="1">
                <a:solidFill>
                  <a:schemeClr val="lt1"/>
                </a:solidFill>
              </a:defRPr>
            </a:lvl2pPr>
            <a:lvl3pPr marL="1371600" lvl="2" indent="-38735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■"/>
              <a:defRPr sz="2500" i="1">
                <a:solidFill>
                  <a:schemeClr val="lt1"/>
                </a:solidFill>
              </a:defRPr>
            </a:lvl3pPr>
            <a:lvl4pPr marL="1828800" lvl="3" indent="-38735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  <a:defRPr sz="2500" i="1">
                <a:solidFill>
                  <a:schemeClr val="lt1"/>
                </a:solidFill>
              </a:defRPr>
            </a:lvl4pPr>
            <a:lvl5pPr marL="2286000" lvl="4" indent="-38735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○"/>
              <a:defRPr sz="2500" i="1">
                <a:solidFill>
                  <a:schemeClr val="lt1"/>
                </a:solidFill>
              </a:defRPr>
            </a:lvl5pPr>
            <a:lvl6pPr marL="2743200" lvl="5" indent="-38735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■"/>
              <a:defRPr sz="2500" i="1">
                <a:solidFill>
                  <a:schemeClr val="lt1"/>
                </a:solidFill>
              </a:defRPr>
            </a:lvl6pPr>
            <a:lvl7pPr marL="3200400" lvl="6" indent="-38735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  <a:defRPr sz="2500" i="1">
                <a:solidFill>
                  <a:schemeClr val="lt1"/>
                </a:solidFill>
              </a:defRPr>
            </a:lvl7pPr>
            <a:lvl8pPr marL="3657600" lvl="7" indent="-38735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○"/>
              <a:defRPr sz="2500" i="1">
                <a:solidFill>
                  <a:schemeClr val="lt1"/>
                </a:solidFill>
              </a:defRPr>
            </a:lvl8pPr>
            <a:lvl9pPr marL="4114800" lvl="8" indent="-387350" algn="ctr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500"/>
              <a:buChar char="■"/>
              <a:defRPr sz="2500"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3593400" y="271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2"/>
                </a:solidFill>
                <a:latin typeface="Satisfy"/>
                <a:ea typeface="Satisfy"/>
                <a:cs typeface="Satisfy"/>
                <a:sym typeface="Satisfy"/>
              </a:rPr>
              <a:t>“</a:t>
            </a:r>
            <a:endParaRPr sz="9600">
              <a:solidFill>
                <a:schemeClr val="lt2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4297650" y="4218625"/>
            <a:ext cx="548700" cy="92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3586169"/>
            <a:ext cx="9144000" cy="155733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080050" y="1201548"/>
            <a:ext cx="69840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◇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3850763" y="978150"/>
            <a:ext cx="1442481" cy="7539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3586169"/>
            <a:ext cx="9144000" cy="155733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55275" y="1201550"/>
            <a:ext cx="3473100" cy="29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◇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15599" y="1201550"/>
            <a:ext cx="3473100" cy="29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◇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3850763" y="978150"/>
            <a:ext cx="1442481" cy="7539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3586169"/>
            <a:ext cx="9144000" cy="155733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80050" y="1201548"/>
            <a:ext cx="69840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ellota Text Light"/>
              <a:buChar char="⬩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Bellota Text Light"/>
              <a:buChar char="◇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ctrTitle"/>
          </p:nvPr>
        </p:nvSpPr>
        <p:spPr>
          <a:xfrm>
            <a:off x="2071670" y="1142990"/>
            <a:ext cx="5429288" cy="192882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outhern Italic YU" pitchFamily="34" charset="0"/>
                <a:ea typeface="DejaVu Sans Light" pitchFamily="34" charset="0"/>
                <a:cs typeface="DejaVu Sans Light" pitchFamily="34" charset="0"/>
              </a:rPr>
              <a:t>Presentation about my slava st.Dimitrije</a:t>
            </a:r>
            <a:endParaRPr>
              <a:latin typeface="Southern Italic YU" pitchFamily="34" charset="0"/>
              <a:ea typeface="DejaVu Sans Light" pitchFamily="34" charset="0"/>
              <a:cs typeface="DejaVu Sans Light" pitchFamily="34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2"/>
          </p:nvPr>
        </p:nvSpPr>
        <p:spPr>
          <a:xfrm>
            <a:off x="4815599" y="1353950"/>
            <a:ext cx="3473100" cy="20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857224" y="1357304"/>
            <a:ext cx="3473100" cy="20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smtClean="0">
                <a:latin typeface="DejaVu Sans Light" pitchFamily="34" charset="0"/>
                <a:ea typeface="DejaVu Sans Light" pitchFamily="34" charset="0"/>
                <a:cs typeface="DejaVu Sans Light" pitchFamily="34" charset="0"/>
              </a:rPr>
              <a:t>My </a:t>
            </a:r>
            <a:r>
              <a:rPr lang="en-GB" sz="1200" dirty="0" err="1" smtClean="0">
                <a:latin typeface="DejaVu Sans Light" pitchFamily="34" charset="0"/>
                <a:ea typeface="DejaVu Sans Light" pitchFamily="34" charset="0"/>
                <a:cs typeface="DejaVu Sans Light" pitchFamily="34" charset="0"/>
              </a:rPr>
              <a:t>slava</a:t>
            </a:r>
            <a:r>
              <a:rPr lang="en-GB" sz="1200" dirty="0" smtClean="0">
                <a:latin typeface="DejaVu Sans Light" pitchFamily="34" charset="0"/>
                <a:ea typeface="DejaVu Sans Light" pitchFamily="34" charset="0"/>
                <a:cs typeface="DejaVu Sans Light" pitchFamily="34" charset="0"/>
              </a:rPr>
              <a:t> is on 8.november</a:t>
            </a:r>
            <a:r>
              <a:rPr lang="en-GB" sz="1200" dirty="0" smtClean="0">
                <a:latin typeface="DejaVu Sans Light" pitchFamily="34" charset="0"/>
                <a:ea typeface="DejaVu Sans Light" pitchFamily="34" charset="0"/>
                <a:cs typeface="DejaVu Sans Light" pitchFamily="34" charset="0"/>
              </a:rPr>
              <a:t> </a:t>
            </a:r>
            <a:r>
              <a:rPr lang="en-GB" sz="1200" dirty="0" smtClean="0">
                <a:latin typeface="DejaVu Sans Light" pitchFamily="34" charset="0"/>
                <a:ea typeface="DejaVu Sans Light" pitchFamily="34" charset="0"/>
                <a:cs typeface="DejaVu Sans Light" pitchFamily="34" charset="0"/>
              </a:rPr>
              <a:t>and it is </a:t>
            </a:r>
            <a:r>
              <a:rPr lang="en-GB" sz="1200" dirty="0" smtClean="0">
                <a:latin typeface="DejaVu Sans Light" pitchFamily="34" charset="0"/>
                <a:ea typeface="DejaVu Sans Light" pitchFamily="34" charset="0"/>
                <a:cs typeface="DejaVu Sans Light" pitchFamily="34" charset="0"/>
              </a:rPr>
              <a:t>dedicated to </a:t>
            </a:r>
            <a:r>
              <a:rPr lang="en-GB" sz="1200" dirty="0" smtClean="0"/>
              <a:t>Demetrius </a:t>
            </a:r>
            <a:r>
              <a:rPr lang="en-GB" sz="1200" dirty="0" smtClean="0"/>
              <a:t>of Thessaloniki, the ancient commander of Thessaloniki, who suffered due to the spread of </a:t>
            </a:r>
            <a:r>
              <a:rPr lang="en-GB" sz="1200" dirty="0" smtClean="0"/>
              <a:t>Christianity.</a:t>
            </a:r>
            <a:endParaRPr lang="en-GB" sz="1200" dirty="0" smtClean="0">
              <a:latin typeface="DejaVu Sans Light" pitchFamily="34" charset="0"/>
              <a:ea typeface="DejaVu Sans Light" pitchFamily="34" charset="0"/>
              <a:cs typeface="DejaVu Sans Light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dirty="0" smtClean="0">
              <a:latin typeface="DejaVu Sans Light" pitchFamily="34" charset="0"/>
              <a:ea typeface="DejaVu Sans Light" pitchFamily="34" charset="0"/>
              <a:cs typeface="DejaVu Sans Light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dirty="0" smtClean="0">
              <a:latin typeface="DejaVu Sans Light" pitchFamily="34" charset="0"/>
              <a:ea typeface="DejaVu Sans Light" pitchFamily="34" charset="0"/>
              <a:cs typeface="DejaVu Sans Light" pitchFamily="34" charset="0"/>
            </a:endParaRPr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2"/>
          </p:nvPr>
        </p:nvSpPr>
        <p:spPr>
          <a:xfrm>
            <a:off x="855300" y="3220125"/>
            <a:ext cx="7433400" cy="65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7" name="Picture 6" descr="sveti-dimitrije-600x315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142990"/>
            <a:ext cx="4143404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ctrTitle" idx="4294967295"/>
          </p:nvPr>
        </p:nvSpPr>
        <p:spPr>
          <a:xfrm>
            <a:off x="2253100" y="2317150"/>
            <a:ext cx="5018400" cy="60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4294967295"/>
          </p:nvPr>
        </p:nvSpPr>
        <p:spPr>
          <a:xfrm>
            <a:off x="2253125" y="2978125"/>
            <a:ext cx="5018400" cy="121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 dirty="0" smtClean="0"/>
              <a:t>f</a:t>
            </a:r>
            <a:r>
              <a:rPr lang="en" sz="1900" b="1" dirty="0" smtClean="0"/>
              <a:t>or slava we go to church early in the morning</a:t>
            </a:r>
            <a:r>
              <a:rPr lang="en" sz="1900" b="1" dirty="0"/>
              <a:t> </a:t>
            </a:r>
            <a:r>
              <a:rPr lang="en" sz="1900" b="1" dirty="0" smtClean="0"/>
              <a:t>and with us we bring bread</a:t>
            </a:r>
            <a:r>
              <a:rPr lang="sr-Latn-RS" sz="1900" b="1" dirty="0" smtClean="0"/>
              <a:t>(slavski kolač)</a:t>
            </a:r>
            <a:r>
              <a:rPr lang="en" sz="1900" b="1" dirty="0" smtClean="0"/>
              <a:t> and we buy celebration candle and we make grain</a:t>
            </a:r>
            <a:r>
              <a:rPr lang="sr-Latn-RS" sz="1900" b="1" dirty="0" smtClean="0"/>
              <a:t>(žito)</a:t>
            </a:r>
            <a:r>
              <a:rPr lang="en" sz="1900" b="1" dirty="0" smtClean="0"/>
              <a:t>.</a:t>
            </a:r>
            <a:endParaRPr lang="en" sz="1900" b="1" dirty="0" smtClean="0"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7" name="Picture 6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8"/>
            <a:ext cx="2820885" cy="2500330"/>
          </a:xfrm>
          <a:prstGeom prst="rect">
            <a:avLst/>
          </a:prstGeom>
        </p:spPr>
      </p:pic>
      <p:pic>
        <p:nvPicPr>
          <p:cNvPr id="8" name="Picture 7" descr="Slavskikolachlebblog.jpg"/>
          <p:cNvPicPr>
            <a:picLocks noChangeAspect="1"/>
          </p:cNvPicPr>
          <p:nvPr/>
        </p:nvPicPr>
        <p:blipFill>
          <a:blip r:embed="rId4"/>
          <a:srcRect t="31451" b="8333"/>
          <a:stretch>
            <a:fillRect/>
          </a:stretch>
        </p:blipFill>
        <p:spPr>
          <a:xfrm>
            <a:off x="5786446" y="500048"/>
            <a:ext cx="3000378" cy="2500348"/>
          </a:xfrm>
          <a:prstGeom prst="rect">
            <a:avLst/>
          </a:prstGeom>
        </p:spPr>
      </p:pic>
      <p:pic>
        <p:nvPicPr>
          <p:cNvPr id="9" name="Picture 8" descr="5804_zito-koljivo_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714362"/>
            <a:ext cx="2930987" cy="2088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ctrTitle"/>
          </p:nvPr>
        </p:nvSpPr>
        <p:spPr>
          <a:xfrm>
            <a:off x="1871125" y="1126150"/>
            <a:ext cx="54018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1"/>
          </p:nvPr>
        </p:nvSpPr>
        <p:spPr>
          <a:xfrm>
            <a:off x="1871125" y="2306651"/>
            <a:ext cx="5401800" cy="41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endParaRPr/>
          </a:p>
        </p:txBody>
      </p:sp>
      <p:pic>
        <p:nvPicPr>
          <p:cNvPr id="4" name="Picture 3" descr="ISPOSTUJTE-OBICAJ-Sta-treba-uraditi-sa-slavskom-svecom-posle-slave.jpg"/>
          <p:cNvPicPr>
            <a:picLocks noChangeAspect="1"/>
          </p:cNvPicPr>
          <p:nvPr/>
        </p:nvPicPr>
        <p:blipFill>
          <a:blip r:embed="rId3"/>
          <a:srcRect t="13044" b="1449"/>
          <a:stretch>
            <a:fillRect/>
          </a:stretch>
        </p:blipFill>
        <p:spPr>
          <a:xfrm>
            <a:off x="1214414" y="214296"/>
            <a:ext cx="6691306" cy="37011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2743200" y="2161800"/>
            <a:ext cx="36576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 dirty="0" smtClean="0"/>
              <a:t>We have guests on </a:t>
            </a:r>
            <a:r>
              <a:rPr lang="en-GB" dirty="0" err="1" smtClean="0"/>
              <a:t>slava</a:t>
            </a:r>
            <a:r>
              <a:rPr lang="en-GB" dirty="0" err="1" smtClean="0"/>
              <a:t>.Which</a:t>
            </a:r>
            <a:r>
              <a:rPr lang="en-GB" dirty="0" smtClean="0"/>
              <a:t> are usually our </a:t>
            </a:r>
            <a:r>
              <a:rPr lang="en-GB" dirty="0" err="1" smtClean="0"/>
              <a:t>familly</a:t>
            </a:r>
            <a:r>
              <a:rPr lang="en-GB" dirty="0" smtClean="0"/>
              <a:t> members and friends. They come over to house and then eat grain(</a:t>
            </a:r>
            <a:r>
              <a:rPr lang="sr-Latn-RS" dirty="0" smtClean="0"/>
              <a:t>žito)</a:t>
            </a:r>
            <a:r>
              <a:rPr lang="en-GB" dirty="0" smtClean="0"/>
              <a:t> and after that they eat.</a:t>
            </a:r>
            <a:endParaRPr lang="en-GB" dirty="0" smtClean="0"/>
          </a:p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endParaRPr lang="en-GB" dirty="0" smtClean="0"/>
          </a:p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endParaRPr lang="en-GB" dirty="0" smtClean="0"/>
          </a:p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 dirty="0" smtClean="0"/>
              <a:t> </a:t>
            </a:r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xfrm>
            <a:off x="4297650" y="4218625"/>
            <a:ext cx="548700" cy="92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Here are some examples of food for </a:t>
            </a:r>
            <a:r>
              <a:rPr lang="en-GB" dirty="0" err="1" smtClean="0"/>
              <a:t>slava</a:t>
            </a:r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1080050" y="1201548"/>
            <a:ext cx="69840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5" name="Picture 4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643056"/>
            <a:ext cx="2490561" cy="1657355"/>
          </a:xfrm>
          <a:prstGeom prst="rect">
            <a:avLst/>
          </a:prstGeom>
        </p:spPr>
      </p:pic>
      <p:pic>
        <p:nvPicPr>
          <p:cNvPr id="6" name="Picture 5" descr="hladno-predjel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1571618"/>
            <a:ext cx="2209800" cy="1714512"/>
          </a:xfrm>
          <a:prstGeom prst="rect">
            <a:avLst/>
          </a:prstGeom>
        </p:spPr>
      </p:pic>
      <p:pic>
        <p:nvPicPr>
          <p:cNvPr id="7" name="Picture 6" descr="salmon-518032_1280-e16068524995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1643056"/>
            <a:ext cx="2919519" cy="16407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ctrTitle" idx="4294967295"/>
          </p:nvPr>
        </p:nvSpPr>
        <p:spPr>
          <a:xfrm>
            <a:off x="1498200" y="1811950"/>
            <a:ext cx="61476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4294967295"/>
          </p:nvPr>
        </p:nvSpPr>
        <p:spPr>
          <a:xfrm>
            <a:off x="1498200" y="3182952"/>
            <a:ext cx="6147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000" dirty="0" smtClean="0"/>
              <a:t>There are two kinds of </a:t>
            </a:r>
            <a:r>
              <a:rPr lang="en-GB" sz="2000" dirty="0" err="1" smtClean="0"/>
              <a:t>slava</a:t>
            </a:r>
            <a:r>
              <a:rPr lang="en-GB" sz="2000" dirty="0" smtClean="0"/>
              <a:t>. When it is on </a:t>
            </a:r>
            <a:r>
              <a:rPr lang="en-GB" sz="2000" dirty="0" err="1" smtClean="0"/>
              <a:t>wendesday</a:t>
            </a:r>
            <a:r>
              <a:rPr lang="en-GB" sz="2000" dirty="0" smtClean="0"/>
              <a:t> or Friday than we eat lean food like fish but when it is on any other day we eat meat and other food.</a:t>
            </a:r>
            <a:endParaRPr sz="2000"/>
          </a:p>
        </p:txBody>
      </p:sp>
      <p:sp>
        <p:nvSpPr>
          <p:cNvPr id="112" name="Google Shape;112;p18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9" name="Picture 8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071552"/>
            <a:ext cx="2790825" cy="1638300"/>
          </a:xfrm>
          <a:prstGeom prst="rect">
            <a:avLst/>
          </a:prstGeom>
        </p:spPr>
      </p:pic>
      <p:pic>
        <p:nvPicPr>
          <p:cNvPr id="10" name="Picture 9" descr="riba-1000x4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142990"/>
            <a:ext cx="3536181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855274" y="1201550"/>
            <a:ext cx="7788691" cy="29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Hope you enjoyed watching!</a:t>
            </a:r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The end</a:t>
            </a: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2"/>
          </p:nvPr>
        </p:nvSpPr>
        <p:spPr>
          <a:xfrm>
            <a:off x="4815599" y="1201550"/>
            <a:ext cx="3473100" cy="29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</a:t>
            </a:r>
            <a:r>
              <a:rPr lang="en" dirty="0" smtClean="0"/>
              <a:t>   presentation by Jana Panteli</a:t>
            </a:r>
            <a:r>
              <a:rPr lang="sr-Latn-RS" dirty="0" smtClean="0"/>
              <a:t>ć</a:t>
            </a:r>
            <a:endParaRPr lang="en" dirty="0" smtClean="0"/>
          </a:p>
        </p:txBody>
      </p:sp>
      <p:sp>
        <p:nvSpPr>
          <p:cNvPr id="120" name="Google Shape;120;p19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few template">
  <a:themeElements>
    <a:clrScheme name="Custom 347">
      <a:dk1>
        <a:srgbClr val="423C41"/>
      </a:dk1>
      <a:lt1>
        <a:srgbClr val="FFFFFF"/>
      </a:lt1>
      <a:dk2>
        <a:srgbClr val="7A717C"/>
      </a:dk2>
      <a:lt2>
        <a:srgbClr val="F0E9E3"/>
      </a:lt2>
      <a:accent1>
        <a:srgbClr val="FFBF3A"/>
      </a:accent1>
      <a:accent2>
        <a:srgbClr val="E94032"/>
      </a:accent2>
      <a:accent3>
        <a:srgbClr val="A78BAF"/>
      </a:accent3>
      <a:accent4>
        <a:srgbClr val="ADC853"/>
      </a:accent4>
      <a:accent5>
        <a:srgbClr val="6FAC6A"/>
      </a:accent5>
      <a:accent6>
        <a:srgbClr val="9C6E59"/>
      </a:accent6>
      <a:hlink>
        <a:srgbClr val="884E9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161</Words>
  <PresentationFormat>On-screen Show (16:9)</PresentationFormat>
  <Paragraphs>25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Southern Italic YU</vt:lpstr>
      <vt:lpstr>DejaVu Sans Light</vt:lpstr>
      <vt:lpstr>Satisfy</vt:lpstr>
      <vt:lpstr>Bellota Text Light</vt:lpstr>
      <vt:lpstr>Lafew template</vt:lpstr>
      <vt:lpstr>Presentation about my slava st.Dimitrije</vt:lpstr>
      <vt:lpstr>Slide 2</vt:lpstr>
      <vt:lpstr>Slide 3</vt:lpstr>
      <vt:lpstr>Slide 4</vt:lpstr>
      <vt:lpstr>Slide 5</vt:lpstr>
      <vt:lpstr>Here are some examples of food for slava</vt:lpstr>
      <vt:lpstr>Slide 7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about my slava st.Dimitrije</dc:title>
  <cp:lastModifiedBy>WindowsPro</cp:lastModifiedBy>
  <cp:revision>8</cp:revision>
  <dcterms:modified xsi:type="dcterms:W3CDTF">2021-12-03T17:18:51Z</dcterms:modified>
</cp:coreProperties>
</file>