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32" autoAdjust="0"/>
  </p:normalViewPr>
  <p:slideViewPr>
    <p:cSldViewPr snapToGrid="0">
      <p:cViewPr varScale="1">
        <p:scale>
          <a:sx n="77" d="100"/>
          <a:sy n="77" d="100"/>
        </p:scale>
        <p:origin x="96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520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3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038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0153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98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5713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01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866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20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35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21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42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245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28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18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12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18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74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D4003FAE-25E1-4AC1-8BFF-306DCE5F66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9391439-726B-4F00-974C-67E18DD80F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D351AB9E-4ED0-4DB8-BFCB-AF0C6D22B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66" y="1196975"/>
            <a:ext cx="9294920" cy="446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45058"/>
      </p:ext>
    </p:extLst>
  </p:cSld>
  <p:clrMapOvr>
    <a:masterClrMapping/>
  </p:clrMapOvr>
  <p:transition spd="med" advTm="4929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0A5853-48CC-4A1B-B1FD-1526B352E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4B7BBE-5878-42D3-AE99-3061D35C0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94" y="685800"/>
            <a:ext cx="11079332" cy="3615267"/>
          </a:xfrm>
        </p:spPr>
        <p:txBody>
          <a:bodyPr>
            <a:noAutofit/>
          </a:bodyPr>
          <a:lstStyle/>
          <a:p>
            <a:endParaRPr lang="tr-TR" sz="2400" b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tr-TR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tr-TR" sz="2400" b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tr-TR" sz="2400" b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400" b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month</a:t>
            </a:r>
            <a:r>
              <a:rPr lang="tr-TR" sz="2400" b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</a:t>
            </a:r>
            <a:r>
              <a:rPr lang="tr-TR" sz="2400" b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Ramadan</a:t>
            </a:r>
            <a:r>
              <a:rPr lang="tr-TR" sz="2400" b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has </a:t>
            </a:r>
            <a:r>
              <a:rPr lang="tr-TR" sz="2400" b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got</a:t>
            </a:r>
            <a:r>
              <a:rPr lang="tr-TR" sz="2400" b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tr-TR" sz="2400" b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huge</a:t>
            </a:r>
            <a:r>
              <a:rPr lang="tr-TR" sz="2400" b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400" b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place</a:t>
            </a:r>
            <a:r>
              <a:rPr lang="tr-TR" sz="2400" b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</a:t>
            </a:r>
            <a:r>
              <a:rPr lang="tr-TR" sz="2400" b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Muslims</a:t>
            </a:r>
            <a:r>
              <a:rPr lang="tr-TR" sz="2400" b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400" b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lives</a:t>
            </a:r>
            <a:r>
              <a:rPr lang="tr-TR" sz="2400" b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tr-TR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endParaRPr lang="tr-TR" sz="24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tr-TR" sz="24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</a:t>
            </a:r>
            <a:r>
              <a:rPr lang="tr-TR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is </a:t>
            </a:r>
            <a:r>
              <a:rPr lang="tr-TR" sz="24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tr-TR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9th </a:t>
            </a:r>
            <a:r>
              <a:rPr lang="tr-TR" sz="24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month</a:t>
            </a:r>
            <a:r>
              <a:rPr lang="tr-TR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</a:t>
            </a:r>
            <a:r>
              <a:rPr lang="tr-TR" sz="24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Islamic</a:t>
            </a:r>
            <a:r>
              <a:rPr lang="tr-TR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calendar</a:t>
            </a:r>
            <a:r>
              <a:rPr lang="tr-TR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endParaRPr lang="tr-TR" sz="24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tr-TR" sz="24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One</a:t>
            </a:r>
            <a:r>
              <a:rPr lang="tr-TR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</a:t>
            </a:r>
            <a:r>
              <a:rPr lang="tr-TR" sz="24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tr-TR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necessities</a:t>
            </a:r>
            <a:r>
              <a:rPr lang="tr-TR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</a:t>
            </a:r>
            <a:r>
              <a:rPr lang="tr-TR" sz="24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Islam</a:t>
            </a:r>
            <a:r>
              <a:rPr lang="tr-TR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tr-TR" sz="24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religious</a:t>
            </a:r>
            <a:r>
              <a:rPr lang="tr-TR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fasting</a:t>
            </a:r>
            <a:r>
              <a:rPr lang="tr-TR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is </a:t>
            </a:r>
            <a:r>
              <a:rPr lang="tr-TR" sz="24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carried</a:t>
            </a:r>
            <a:r>
              <a:rPr lang="tr-TR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out</a:t>
            </a:r>
            <a:r>
              <a:rPr lang="tr-TR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</a:t>
            </a:r>
            <a:r>
              <a:rPr lang="tr-TR" sz="24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</a:t>
            </a:r>
            <a:r>
              <a:rPr lang="tr-TR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month</a:t>
            </a:r>
            <a:r>
              <a:rPr lang="tr-TR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tr-TR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332054807"/>
      </p:ext>
    </p:extLst>
  </p:cSld>
  <p:clrMapOvr>
    <a:masterClrMapping/>
  </p:clrMapOvr>
  <p:transition spd="slow" advTm="12352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A48178-4FD3-4F8A-871C-E9D1F078B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5163EF2-686C-4A0E-A316-5942C01A4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9859380" cy="3680927"/>
          </a:xfrm>
        </p:spPr>
        <p:txBody>
          <a:bodyPr/>
          <a:lstStyle/>
          <a:p>
            <a:endParaRPr lang="tr-TR" sz="1800" b="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tr-TR" sz="1800" b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Meanwhile</a:t>
            </a:r>
            <a:r>
              <a:rPr lang="tr-TR" sz="1800" b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tr-TR" sz="1800" b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tr-TR" sz="1800" b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1800" b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month</a:t>
            </a:r>
            <a:r>
              <a:rPr lang="tr-TR" sz="1800" b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</a:t>
            </a:r>
            <a:r>
              <a:rPr lang="tr-TR" sz="1800" b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Ramadan</a:t>
            </a:r>
            <a:r>
              <a:rPr lang="tr-TR" sz="1800" b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is </a:t>
            </a:r>
            <a:r>
              <a:rPr lang="tr-TR" sz="1800" b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tr-TR" sz="1800" b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1800" b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period</a:t>
            </a:r>
            <a:r>
              <a:rPr lang="tr-TR" sz="1800" b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1800" b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that</a:t>
            </a:r>
            <a:r>
              <a:rPr lang="tr-TR" sz="1800" b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1800" b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tr-TR" sz="1800" b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1800" b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Quran</a:t>
            </a:r>
            <a:r>
              <a:rPr lang="tr-TR" sz="1800" b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1800" b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was</a:t>
            </a:r>
            <a:r>
              <a:rPr lang="tr-TR" sz="1800" b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1800" b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started</a:t>
            </a:r>
            <a:r>
              <a:rPr lang="tr-TR" sz="1800" b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1800" b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recording</a:t>
            </a:r>
            <a:r>
              <a:rPr lang="tr-TR" sz="1800" b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 </a:t>
            </a:r>
          </a:p>
          <a:p>
            <a:endParaRPr lang="tr-TR" sz="1800" b="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tr-TR" sz="18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tr-TR" sz="1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night</a:t>
            </a:r>
            <a:r>
              <a:rPr lang="tr-TR" sz="1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that</a:t>
            </a:r>
            <a:r>
              <a:rPr lang="tr-TR" sz="1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</a:t>
            </a:r>
            <a:r>
              <a:rPr lang="tr-TR" sz="1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process</a:t>
            </a:r>
            <a:r>
              <a:rPr lang="tr-TR" sz="1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started</a:t>
            </a:r>
            <a:r>
              <a:rPr lang="tr-TR" sz="1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is </a:t>
            </a:r>
            <a:r>
              <a:rPr lang="tr-TR" sz="18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called</a:t>
            </a:r>
            <a:r>
              <a:rPr lang="tr-TR" sz="1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"</a:t>
            </a:r>
            <a:r>
              <a:rPr lang="tr-TR" sz="18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Qadr</a:t>
            </a:r>
            <a:r>
              <a:rPr lang="tr-TR" sz="1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Night</a:t>
            </a:r>
            <a:r>
              <a:rPr lang="tr-TR" sz="1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". </a:t>
            </a:r>
            <a:r>
              <a:rPr lang="tr-TR" sz="18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</a:t>
            </a:r>
            <a:r>
              <a:rPr lang="tr-TR" sz="1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is </a:t>
            </a:r>
            <a:r>
              <a:rPr lang="tr-TR" sz="18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started</a:t>
            </a:r>
            <a:r>
              <a:rPr lang="tr-TR" sz="1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</a:t>
            </a:r>
            <a:r>
              <a:rPr lang="tr-TR" sz="18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tr-TR" sz="1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Quran</a:t>
            </a:r>
            <a:r>
              <a:rPr lang="tr-TR" sz="1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that</a:t>
            </a:r>
            <a:r>
              <a:rPr lang="tr-TR" sz="1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</a:t>
            </a:r>
            <a:r>
              <a:rPr lang="tr-TR" sz="1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night</a:t>
            </a:r>
            <a:r>
              <a:rPr lang="tr-TR" sz="1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is </a:t>
            </a:r>
            <a:r>
              <a:rPr lang="tr-TR" sz="18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more</a:t>
            </a:r>
            <a:r>
              <a:rPr lang="tr-TR" sz="1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fortunate</a:t>
            </a:r>
            <a:r>
              <a:rPr lang="tr-TR" sz="1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than</a:t>
            </a:r>
            <a:r>
              <a:rPr lang="tr-TR" sz="1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thousands</a:t>
            </a:r>
            <a:r>
              <a:rPr lang="tr-TR" sz="1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</a:t>
            </a:r>
            <a:r>
              <a:rPr lang="tr-TR" sz="18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months</a:t>
            </a:r>
            <a:r>
              <a:rPr lang="tr-TR" sz="1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endParaRPr lang="tr-TR" sz="1800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tr-TR" sz="1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tr-TR" sz="1800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tr-TR" sz="1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EC7BDCB-4853-4677-8800-CD39B73CC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60" y="2952447"/>
            <a:ext cx="9122261" cy="306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21525"/>
      </p:ext>
    </p:extLst>
  </p:cSld>
  <p:clrMapOvr>
    <a:masterClrMapping/>
  </p:clrMapOvr>
  <p:transition spd="slow" advTm="12229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AE6568-2CF3-4E34-AD23-2F85952A8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0F15B1-4EEC-464A-BFAA-685416A03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Ramadan is 30 days.</a:t>
            </a:r>
            <a:endParaRPr lang="tr-TR" dirty="0">
              <a:solidFill>
                <a:srgbClr val="FFFF00"/>
              </a:solidFill>
            </a:endParaRPr>
          </a:p>
          <a:p>
            <a:endParaRPr lang="tr-TR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Every day fasting starts at </a:t>
            </a:r>
            <a:r>
              <a:rPr lang="en-US" dirty="0" err="1">
                <a:solidFill>
                  <a:srgbClr val="FFFF00"/>
                </a:solidFill>
              </a:rPr>
              <a:t>sahur</a:t>
            </a:r>
            <a:r>
              <a:rPr lang="en-US" dirty="0">
                <a:solidFill>
                  <a:srgbClr val="FFFF00"/>
                </a:solidFill>
              </a:rPr>
              <a:t> (a meal taken just before dawn during Ramadan) And finishes at iftar.</a:t>
            </a:r>
            <a:endParaRPr lang="tr-TR" dirty="0">
              <a:solidFill>
                <a:srgbClr val="FFFF00"/>
              </a:solidFill>
            </a:endParaRPr>
          </a:p>
          <a:p>
            <a:endParaRPr lang="tr-TR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During daytime, We mustn’t eat and drink. Fasting means letting nothing pass the lips: no food, drink,</a:t>
            </a:r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98086"/>
      </p:ext>
    </p:extLst>
  </p:cSld>
  <p:clrMapOvr>
    <a:masterClrMapping/>
  </p:clrMapOvr>
  <p:transition spd="slow" advTm="13727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00A3E9-5B5D-4B7C-B59E-081C290A6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A899ED2-FD68-4159-8451-D01B6C2DE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9103600" cy="361526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Ramazan is also a time of celebration, and after sunset the feasting begins with a ceremonial “break-fast” light meal called Iftar.</a:t>
            </a:r>
            <a:endParaRPr lang="tr-TR" dirty="0">
              <a:solidFill>
                <a:srgbClr val="FFFF00"/>
              </a:solidFill>
            </a:endParaRP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5D30B45-4CFA-47E9-B992-4F7BB302B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2631233"/>
            <a:ext cx="9010294" cy="347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73948"/>
      </p:ext>
    </p:extLst>
  </p:cSld>
  <p:clrMapOvr>
    <a:masterClrMapping/>
  </p:clrMapOvr>
  <p:transition spd="slow" advTm="7391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7E09EC-22EC-49C7-AB71-BAD8141A6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CA7F726-5C6D-4A97-946C-7EF7A6808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 the middle of the night, drummers walking on the streets.</a:t>
            </a:r>
            <a:endParaRPr lang="tr-TR" dirty="0">
              <a:solidFill>
                <a:srgbClr val="FFFF00"/>
              </a:solidFill>
            </a:endParaRPr>
          </a:p>
          <a:p>
            <a:endParaRPr lang="tr-TR" dirty="0">
              <a:solidFill>
                <a:srgbClr val="FFFF00"/>
              </a:solidFill>
            </a:endParaRPr>
          </a:p>
          <a:p>
            <a:endParaRPr lang="tr-TR" dirty="0">
              <a:solidFill>
                <a:srgbClr val="FFFF00"/>
              </a:solidFill>
            </a:endParaRPr>
          </a:p>
          <a:p>
            <a:endParaRPr lang="tr-TR" dirty="0">
              <a:solidFill>
                <a:srgbClr val="FFFF00"/>
              </a:solidFill>
            </a:endParaRPr>
          </a:p>
          <a:p>
            <a:endParaRPr lang="tr-TR" dirty="0">
              <a:solidFill>
                <a:srgbClr val="FFFF00"/>
              </a:solidFill>
            </a:endParaRPr>
          </a:p>
          <a:p>
            <a:endParaRPr lang="tr-TR" dirty="0">
              <a:solidFill>
                <a:srgbClr val="FFFF00"/>
              </a:solidFill>
            </a:endParaRPr>
          </a:p>
          <a:p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8E9FE7B-7A3E-4758-827F-D7560B698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2" y="1866122"/>
            <a:ext cx="11234056" cy="471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61655"/>
      </p:ext>
    </p:extLst>
  </p:cSld>
  <p:clrMapOvr>
    <a:masterClrMapping/>
  </p:clrMapOvr>
  <p:transition spd="slow" advTm="6418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B267FC-8FA0-4576-82DB-573DF2A1E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8F792D-0885-47DB-A212-BFF34E11B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8805021" cy="361526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Ramadan is the month of helping and  sharing people each other.</a:t>
            </a:r>
            <a:endParaRPr lang="tr-TR" dirty="0">
              <a:solidFill>
                <a:srgbClr val="FFFF00"/>
              </a:solidFill>
            </a:endParaRPr>
          </a:p>
          <a:p>
            <a:endParaRPr lang="tr-TR" dirty="0">
              <a:solidFill>
                <a:srgbClr val="FFFF00"/>
              </a:solidFill>
            </a:endParaRPr>
          </a:p>
          <a:p>
            <a:endParaRPr lang="tr-TR" dirty="0">
              <a:solidFill>
                <a:srgbClr val="FFFF00"/>
              </a:solidFill>
            </a:endParaRPr>
          </a:p>
          <a:p>
            <a:endParaRPr lang="tr-TR" dirty="0">
              <a:solidFill>
                <a:srgbClr val="FFFF00"/>
              </a:solidFill>
            </a:endParaRPr>
          </a:p>
          <a:p>
            <a:endParaRPr lang="tr-TR" dirty="0">
              <a:solidFill>
                <a:srgbClr val="FFFF00"/>
              </a:solidFill>
            </a:endParaRPr>
          </a:p>
          <a:p>
            <a:endParaRPr lang="tr-TR" dirty="0">
              <a:solidFill>
                <a:srgbClr val="FFFF00"/>
              </a:solidFill>
            </a:endParaRPr>
          </a:p>
          <a:p>
            <a:endParaRPr lang="tr-TR" dirty="0">
              <a:solidFill>
                <a:srgbClr val="FFFF00"/>
              </a:solidFill>
            </a:endParaRPr>
          </a:p>
        </p:txBody>
      </p:sp>
      <p:graphicFrame>
        <p:nvGraphicFramePr>
          <p:cNvPr id="4" name="Nesne 3">
            <a:extLst>
              <a:ext uri="{FF2B5EF4-FFF2-40B4-BE49-F238E27FC236}">
                <a16:creationId xmlns:a16="http://schemas.microsoft.com/office/drawing/2014/main" id="{AF91F97C-684B-4B9E-AD75-9955364615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656086"/>
              </p:ext>
            </p:extLst>
          </p:nvPr>
        </p:nvGraphicFramePr>
        <p:xfrm>
          <a:off x="1051120" y="1502228"/>
          <a:ext cx="9156700" cy="5117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3" imgW="10980455" imgH="6957210" progId="Excel.Sheet.12">
                  <p:embed/>
                </p:oleObj>
              </mc:Choice>
              <mc:Fallback>
                <p:oleObj name="Worksheet" r:id="rId3" imgW="10980455" imgH="69572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1120" y="1502228"/>
                        <a:ext cx="9156700" cy="5117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3741733"/>
      </p:ext>
    </p:extLst>
  </p:cSld>
  <p:clrMapOvr>
    <a:masterClrMapping/>
  </p:clrMapOvr>
  <p:transition spd="slow" advTm="8445">
    <p:cover/>
  </p:transition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181</TotalTime>
  <Words>181</Words>
  <Application>Microsoft Office PowerPoint</Application>
  <PresentationFormat>Geniş ekran</PresentationFormat>
  <Paragraphs>31</Paragraphs>
  <Slides>7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Dilim</vt:lpstr>
      <vt:lpstr>Microsoft Excel Çalışma Sayfası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Eren Doğan</dc:creator>
  <cp:lastModifiedBy>Eren Doğan</cp:lastModifiedBy>
  <cp:revision>10</cp:revision>
  <dcterms:created xsi:type="dcterms:W3CDTF">2021-12-12T12:05:53Z</dcterms:created>
  <dcterms:modified xsi:type="dcterms:W3CDTF">2021-12-12T15:06:59Z</dcterms:modified>
</cp:coreProperties>
</file>