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1B8"/>
    <a:srgbClr val="996633"/>
    <a:srgbClr val="00FFFF"/>
    <a:srgbClr val="FFFF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36" autoAdjust="0"/>
  </p:normalViewPr>
  <p:slideViewPr>
    <p:cSldViewPr>
      <p:cViewPr varScale="1">
        <p:scale>
          <a:sx n="80" d="100"/>
          <a:sy n="80" d="100"/>
        </p:scale>
        <p:origin x="-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D75F-3ED9-4899-8110-5B4D33FBCCF0}" type="datetimeFigureOut">
              <a:rPr lang="en-US" smtClean="0"/>
              <a:pPr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CA40-323B-4773-A1F1-13CAFC393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Наставна јединица</a:t>
            </a:r>
            <a:r>
              <a:rPr lang="en-US" dirty="0" smtClean="0"/>
              <a:t>: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Множење и дељење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Тип часа</a:t>
            </a:r>
            <a:r>
              <a:rPr lang="en-US" dirty="0" smtClean="0"/>
              <a:t> :</a:t>
            </a:r>
            <a:r>
              <a:rPr lang="sr-Cyrl-RS" dirty="0" smtClean="0"/>
              <a:t> Вежбање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/>
              <a:t>Професор разредне наставе </a:t>
            </a:r>
          </a:p>
          <a:p>
            <a:pPr>
              <a:buNone/>
            </a:pPr>
            <a:r>
              <a:rPr lang="sr-Cyrl-RS" sz="2400" dirty="0" smtClean="0"/>
              <a:t> Милостива Новаковић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ИГРА АСОЦИЈАЦИЈЕ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524000"/>
          <a:ext cx="7772400" cy="472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6200"/>
                <a:gridCol w="3886200"/>
              </a:tblGrid>
              <a:tr h="944880">
                <a:tc>
                  <a:txBody>
                    <a:bodyPr/>
                    <a:lstStyle/>
                    <a:p>
                      <a:r>
                        <a:rPr lang="sr-Cyrl-RS" sz="2800" b="0" dirty="0" smtClean="0"/>
                        <a:t>Први чинилац</a:t>
                      </a:r>
                      <a:endParaRPr lang="en-US" sz="2800" b="0" dirty="0"/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800" b="0" dirty="0" smtClean="0"/>
                        <a:t>Дељеник</a:t>
                      </a:r>
                      <a:endParaRPr lang="en-US" sz="2800" b="0" dirty="0"/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sr-Cyrl-RS" sz="2800" b="0" dirty="0" smtClean="0"/>
                        <a:t>Други</a:t>
                      </a:r>
                      <a:r>
                        <a:rPr lang="sr-Cyrl-RS" sz="2800" b="0" baseline="0" dirty="0" smtClean="0"/>
                        <a:t> чинилац</a:t>
                      </a:r>
                      <a:endParaRPr lang="en-US" sz="2800" b="0" dirty="0"/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800" b="0" dirty="0" smtClean="0"/>
                        <a:t>Делилац</a:t>
                      </a:r>
                      <a:endParaRPr lang="en-US" sz="2800" b="0" dirty="0"/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sr-Cyrl-RS" sz="2800" b="0" dirty="0" smtClean="0"/>
                        <a:t>Производ</a:t>
                      </a:r>
                      <a:endParaRPr lang="en-US" sz="2800" b="0" dirty="0"/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800" b="0" dirty="0" smtClean="0"/>
                        <a:t>Количник</a:t>
                      </a:r>
                      <a:endParaRPr lang="en-US" sz="2800" b="0" dirty="0"/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sr-Cyrl-RS" sz="2800" b="1" dirty="0" smtClean="0"/>
                        <a:t>МНОЖЕЊЕ</a:t>
                      </a:r>
                      <a:endParaRPr lang="en-US" sz="2800" b="1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800" b="1" dirty="0" smtClean="0"/>
                        <a:t>ДЕЉЕЊЕ</a:t>
                      </a:r>
                      <a:endParaRPr lang="en-US" sz="2800" b="1" dirty="0"/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44880">
                <a:tc gridSpan="2">
                  <a:txBody>
                    <a:bodyPr/>
                    <a:lstStyle/>
                    <a:p>
                      <a:r>
                        <a:rPr lang="sr-Cyrl-RS" sz="2800" b="1" dirty="0" smtClean="0"/>
                        <a:t>РАЧУНСКЕ ОПЕРАЦИЈЕ</a:t>
                      </a:r>
                      <a:endParaRPr lang="en-US" sz="2800" b="1" dirty="0"/>
                    </a:p>
                  </a:txBody>
                  <a:tcPr anchor="ctr" anchorCtr="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0" y="152400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0" y="24384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342900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48200" y="24384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48200" y="152400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</a:t>
            </a:r>
            <a:r>
              <a:rPr lang="sr-Cyrl-RS" dirty="0" smtClean="0"/>
              <a:t>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48200" y="342900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Б</a:t>
            </a:r>
            <a:r>
              <a:rPr lang="sr-Cyrl-RS" dirty="0"/>
              <a:t>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2000" y="43434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48200" y="43434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62000" y="5334000"/>
            <a:ext cx="777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Content Placeholder 21" descr="elower-clipart-grass-flower-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6019800"/>
            <a:ext cx="9906000" cy="1219938"/>
          </a:xfrm>
        </p:spPr>
      </p:pic>
      <p:pic>
        <p:nvPicPr>
          <p:cNvPr id="24" name="Picture 23" descr="2f22925567a6faffb41e1b802b6b13a8-butterfly-cartoon-by-vex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52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iraffe-cartoon_clipart_image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24600" y="152400"/>
          <a:ext cx="2590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</a:tblGrid>
              <a:tr h="5334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5888042d60b337419a73da08dc073c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28600"/>
            <a:ext cx="381000" cy="381000"/>
          </a:xfrm>
          <a:prstGeom prst="rect">
            <a:avLst/>
          </a:prstGeom>
        </p:spPr>
      </p:pic>
      <p:pic>
        <p:nvPicPr>
          <p:cNvPr id="9" name="Picture 8" descr="2291699023_c05a67c1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228600"/>
            <a:ext cx="381000" cy="381000"/>
          </a:xfrm>
          <a:prstGeom prst="rect">
            <a:avLst/>
          </a:prstGeom>
        </p:spPr>
      </p:pic>
      <p:pic>
        <p:nvPicPr>
          <p:cNvPr id="10" name="Picture 9" descr="Butterfly_icon_(Noun_Project)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6200" y="228600"/>
            <a:ext cx="457200" cy="457200"/>
          </a:xfrm>
          <a:prstGeom prst="rect">
            <a:avLst/>
          </a:prstGeom>
        </p:spPr>
      </p:pic>
      <p:pic>
        <p:nvPicPr>
          <p:cNvPr id="11" name="Picture 10" descr="duck-silhouet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5801" y="228600"/>
            <a:ext cx="493059" cy="381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74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latin typeface="Monotype Corsiva" pitchFamily="66" charset="0"/>
              </a:rPr>
              <a:t>Д</a:t>
            </a:r>
            <a:r>
              <a:rPr lang="sr-Cyrl-RS" sz="4000" dirty="0" smtClean="0">
                <a:latin typeface="Monotype Corsiva" pitchFamily="66" charset="0"/>
              </a:rPr>
              <a:t>ешифровање</a:t>
            </a:r>
            <a:endParaRPr lang="en-US" sz="4000" dirty="0">
              <a:latin typeface="Monotype Corsiva" pitchFamily="66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1000" y="21336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2 = 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3 = 3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4 = 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5 = 5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6 = 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7 = 7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8 = 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1 ∙ 9 = 9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2590800" y="21336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2 = 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3 = 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4 = 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5 = 10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6 = 12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7 = 14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8 = 16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9 = 18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800600" y="21336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2 =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3 = 9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4 = 12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5 = 15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6 = 18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7 = 21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8 = 24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9 = 27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7010400" y="21336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2 = 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3 = 12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4 = 16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5 = 20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6 = 24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7 = 28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8 = 32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9 = 36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 descr="elower-clipart-grass-flower-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81000" y="5105400"/>
            <a:ext cx="9829800" cy="205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05367-detalle-lamina-vinilo-mono-colgado-en-ar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0"/>
            <a:ext cx="2019300" cy="201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67200" y="152400"/>
          <a:ext cx="46482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/>
                <a:gridCol w="581025"/>
                <a:gridCol w="581025"/>
                <a:gridCol w="581025"/>
                <a:gridCol w="581025"/>
                <a:gridCol w="581025"/>
                <a:gridCol w="581025"/>
                <a:gridCol w="581025"/>
              </a:tblGrid>
              <a:tr h="5334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533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>
                <a:latin typeface="Monotype Corsiva" pitchFamily="66" charset="0"/>
              </a:rPr>
              <a:t>Д</a:t>
            </a:r>
            <a:r>
              <a:rPr lang="sr-Cyrl-RS" sz="4000" dirty="0" smtClean="0">
                <a:latin typeface="Monotype Corsiva" pitchFamily="66" charset="0"/>
              </a:rPr>
              <a:t>ешифровање</a:t>
            </a:r>
            <a:endParaRPr lang="en-US" sz="4000" dirty="0">
              <a:latin typeface="Monotype Corsiva" pitchFamily="66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010400" y="22098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2 = 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3 = 3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4 = 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5 = 5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6 = 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7 = 7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8 = 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b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9 = 9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57200" y="22098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2 = 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3 = 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4 = 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5 = 10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6 = 12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7 = 14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8 = 16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∙ 9 = 18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590800" y="22098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2 = 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3 = 9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4 = 12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5 = 15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6 = 18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7 = 21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8 = 24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3 ∙ 9 = 27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876800" y="2209800"/>
          <a:ext cx="1752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43815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2 = 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3 = 12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4 = 16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5 = 20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6 = 24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7 = 28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8 = 32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4 ∙ 9 = 36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 descr="elower-clipart-grass-flower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5105400"/>
            <a:ext cx="9829800" cy="2050281"/>
          </a:xfrm>
          <a:prstGeom prst="rect">
            <a:avLst/>
          </a:prstGeom>
        </p:spPr>
      </p:pic>
      <p:pic>
        <p:nvPicPr>
          <p:cNvPr id="18" name="Picture 17" descr="Icon_wht-01_400x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28600"/>
            <a:ext cx="381000" cy="381000"/>
          </a:xfrm>
          <a:prstGeom prst="rect">
            <a:avLst/>
          </a:prstGeom>
        </p:spPr>
      </p:pic>
      <p:pic>
        <p:nvPicPr>
          <p:cNvPr id="19" name="Picture 18" descr="elephant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04800"/>
            <a:ext cx="431986" cy="304420"/>
          </a:xfrm>
          <a:prstGeom prst="rect">
            <a:avLst/>
          </a:prstGeom>
        </p:spPr>
      </p:pic>
      <p:pic>
        <p:nvPicPr>
          <p:cNvPr id="20" name="Picture 19" descr="2291699023_c05a67c1d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28600"/>
            <a:ext cx="381000" cy="381000"/>
          </a:xfrm>
          <a:prstGeom prst="rect">
            <a:avLst/>
          </a:prstGeom>
        </p:spPr>
      </p:pic>
      <p:pic>
        <p:nvPicPr>
          <p:cNvPr id="21" name="Picture 20" descr="Butterfly_icon_(Noun_Project)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228600"/>
            <a:ext cx="381000" cy="381000"/>
          </a:xfrm>
          <a:prstGeom prst="rect">
            <a:avLst/>
          </a:prstGeom>
        </p:spPr>
      </p:pic>
      <p:pic>
        <p:nvPicPr>
          <p:cNvPr id="24" name="Picture 23" descr="hevonen-1-m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28600"/>
            <a:ext cx="457200" cy="457200"/>
          </a:xfrm>
          <a:prstGeom prst="rect">
            <a:avLst/>
          </a:prstGeom>
        </p:spPr>
      </p:pic>
      <p:pic>
        <p:nvPicPr>
          <p:cNvPr id="25" name="Picture 24" descr="ba88efbc190668708c4d008c73a921d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228600"/>
            <a:ext cx="438150" cy="438150"/>
          </a:xfrm>
          <a:prstGeom prst="rect">
            <a:avLst/>
          </a:prstGeom>
        </p:spPr>
      </p:pic>
      <p:pic>
        <p:nvPicPr>
          <p:cNvPr id="26" name="Picture 25" descr="ideal-images-of-a-smile-immagini-e-disegni-stilizzati-images-of-a-smil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4800" y="228600"/>
            <a:ext cx="381000" cy="388267"/>
          </a:xfrm>
          <a:prstGeom prst="rect">
            <a:avLst/>
          </a:prstGeom>
        </p:spPr>
      </p:pic>
      <p:pic>
        <p:nvPicPr>
          <p:cNvPr id="27" name="Picture 26" descr="sticker-hippocampe-ambiance-sticker-215-seahor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8200" y="228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 rot="20181378">
            <a:off x="4298744" y="5236703"/>
            <a:ext cx="2475262" cy="1435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 ∙ 6 = 42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 rot="1216869">
            <a:off x="1696047" y="4804101"/>
            <a:ext cx="2475262" cy="1435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∙ 5 = 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Minus 38"/>
          <p:cNvSpPr/>
          <p:nvPr/>
        </p:nvSpPr>
        <p:spPr>
          <a:xfrm rot="5400000">
            <a:off x="1333500" y="4686300"/>
            <a:ext cx="5791200" cy="1752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 ∙ 6 = </a:t>
            </a:r>
            <a:r>
              <a:rPr lang="sr-Cyrl-RS" dirty="0" smtClean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 rot="7259492">
            <a:off x="4024545" y="1312856"/>
            <a:ext cx="1828800" cy="646513"/>
          </a:xfrm>
          <a:prstGeom prst="flowChartOnlineStorage">
            <a:avLst/>
          </a:prstGeom>
          <a:solidFill>
            <a:srgbClr val="FB11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 : 5 =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Stored Data 18"/>
          <p:cNvSpPr/>
          <p:nvPr/>
        </p:nvSpPr>
        <p:spPr>
          <a:xfrm rot="8918997">
            <a:off x="4530481" y="1723936"/>
            <a:ext cx="1828800" cy="646513"/>
          </a:xfrm>
          <a:prstGeom prst="flowChartOnlineStorag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Stored Data 20"/>
          <p:cNvSpPr/>
          <p:nvPr/>
        </p:nvSpPr>
        <p:spPr>
          <a:xfrm rot="5400000">
            <a:off x="3371256" y="1124544"/>
            <a:ext cx="1828800" cy="646513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 : 3 =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lowchart: Stored Data 22"/>
          <p:cNvSpPr/>
          <p:nvPr/>
        </p:nvSpPr>
        <p:spPr>
          <a:xfrm rot="19726856">
            <a:off x="2255116" y="3015090"/>
            <a:ext cx="1828800" cy="685800"/>
          </a:xfrm>
          <a:prstGeom prst="flowChartOnlineStorag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 : 2 =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lowchart: Stored Data 23"/>
          <p:cNvSpPr/>
          <p:nvPr/>
        </p:nvSpPr>
        <p:spPr>
          <a:xfrm rot="12474588">
            <a:off x="4473747" y="2978929"/>
            <a:ext cx="1828800" cy="685800"/>
          </a:xfrm>
          <a:prstGeom prst="flowChartOnlineStorag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Stored Data 24"/>
          <p:cNvSpPr/>
          <p:nvPr/>
        </p:nvSpPr>
        <p:spPr>
          <a:xfrm rot="1675678">
            <a:off x="2187707" y="1759936"/>
            <a:ext cx="1828800" cy="685800"/>
          </a:xfrm>
          <a:prstGeom prst="flowChartOnlineStorage">
            <a:avLst/>
          </a:prstGeom>
          <a:solidFill>
            <a:srgbClr val="FB11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 : 4 =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lowchart: Stored Data 25"/>
          <p:cNvSpPr/>
          <p:nvPr/>
        </p:nvSpPr>
        <p:spPr>
          <a:xfrm rot="18252350">
            <a:off x="2702632" y="3501698"/>
            <a:ext cx="1828800" cy="685800"/>
          </a:xfrm>
          <a:prstGeom prst="flowChartOnlineStora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: 2 =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lowchart: Stored Data 26"/>
          <p:cNvSpPr/>
          <p:nvPr/>
        </p:nvSpPr>
        <p:spPr>
          <a:xfrm>
            <a:off x="2057400" y="2362200"/>
            <a:ext cx="1828800" cy="685800"/>
          </a:xfrm>
          <a:prstGeom prst="flowChartOnlineStora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 : 2 =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lowchart: Stored Data 27"/>
          <p:cNvSpPr/>
          <p:nvPr/>
        </p:nvSpPr>
        <p:spPr>
          <a:xfrm rot="16200000">
            <a:off x="3314700" y="3695700"/>
            <a:ext cx="1828800" cy="685800"/>
          </a:xfrm>
          <a:prstGeom prst="flowChartOnlineStorag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 : 2 = 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lowchart: Stored Data 28"/>
          <p:cNvSpPr/>
          <p:nvPr/>
        </p:nvSpPr>
        <p:spPr>
          <a:xfrm rot="3519757">
            <a:off x="2673435" y="1302241"/>
            <a:ext cx="1828800" cy="685800"/>
          </a:xfrm>
          <a:prstGeom prst="flowChartOnlineStorag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 : 2 =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lowchart: Stored Data 29"/>
          <p:cNvSpPr/>
          <p:nvPr/>
        </p:nvSpPr>
        <p:spPr>
          <a:xfrm rot="14304591">
            <a:off x="4013691" y="3520028"/>
            <a:ext cx="1828800" cy="685800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/>
          <p:cNvSpPr/>
          <p:nvPr/>
        </p:nvSpPr>
        <p:spPr>
          <a:xfrm rot="10800000">
            <a:off x="4724400" y="2362200"/>
            <a:ext cx="1828800" cy="685800"/>
          </a:xfrm>
          <a:prstGeom prst="flowChartOnlineStorag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0" y="1981200"/>
            <a:ext cx="1447800" cy="1447800"/>
          </a:xfrm>
          <a:prstGeom prst="ellipse">
            <a:avLst/>
          </a:prstGeom>
          <a:solidFill>
            <a:srgbClr val="FFFF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24 : 3 =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9732805">
            <a:off x="5031429" y="167977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: 3 = 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472119">
            <a:off x="5023319" y="34110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: 9 = 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3452007">
            <a:off x="4228060" y="403874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: 2 = 7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: 10 = 1</a:t>
            </a:r>
            <a:endParaRPr lang="en-US" dirty="0"/>
          </a:p>
        </p:txBody>
      </p:sp>
      <p:pic>
        <p:nvPicPr>
          <p:cNvPr id="46" name="Content Placeholder 45" descr="elower-clipart-grass-flower-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4800" y="5715000"/>
            <a:ext cx="9829800" cy="1845253"/>
          </a:xfrm>
        </p:spPr>
      </p:pic>
      <p:pic>
        <p:nvPicPr>
          <p:cNvPr id="48" name="Picture 47" descr="04a2e8f46d6089ecd052f669509cc0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00164">
            <a:off x="6899648" y="103028"/>
            <a:ext cx="1679058" cy="2281543"/>
          </a:xfrm>
          <a:prstGeom prst="rect">
            <a:avLst/>
          </a:prstGeom>
        </p:spPr>
      </p:pic>
      <p:pic>
        <p:nvPicPr>
          <p:cNvPr id="49" name="Picture 48" descr="Willy_(MTBM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3154528" cy="437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447</Words>
  <Application>Microsoft Office PowerPoint</Application>
  <PresentationFormat>On-screen Show (4:3)</PresentationFormat>
  <Paragraphs>116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Наставна јединица:  Множење и дељење Тип часа : Вежбање</vt:lpstr>
      <vt:lpstr>ИГРА АСОЦИЈАЦИЈЕ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Novakovic</dc:creator>
  <cp:lastModifiedBy>Novakovic</cp:lastModifiedBy>
  <cp:revision>32</cp:revision>
  <dcterms:created xsi:type="dcterms:W3CDTF">2018-04-07T09:19:49Z</dcterms:created>
  <dcterms:modified xsi:type="dcterms:W3CDTF">2018-04-08T15:44:48Z</dcterms:modified>
</cp:coreProperties>
</file>