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877D8D-80B3-4EBA-ABCC-6D2C6FB052FC}"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392797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877D8D-80B3-4EBA-ABCC-6D2C6FB052FC}"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292707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877D8D-80B3-4EBA-ABCC-6D2C6FB052FC}"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289815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877D8D-80B3-4EBA-ABCC-6D2C6FB052FC}"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5CB20-4261-41A3-9504-18548F162DF5}"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56667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877D8D-80B3-4EBA-ABCC-6D2C6FB052FC}"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3358455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F877D8D-80B3-4EBA-ABCC-6D2C6FB052FC}" type="datetimeFigureOut">
              <a:rPr lang="en-US" smtClean="0"/>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79769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F877D8D-80B3-4EBA-ABCC-6D2C6FB052FC}" type="datetimeFigureOut">
              <a:rPr lang="en-US" smtClean="0"/>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3276623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877D8D-80B3-4EBA-ABCC-6D2C6FB052FC}"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2996877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877D8D-80B3-4EBA-ABCC-6D2C6FB052FC}"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14359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877D8D-80B3-4EBA-ABCC-6D2C6FB052FC}"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144283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877D8D-80B3-4EBA-ABCC-6D2C6FB052FC}"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35879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877D8D-80B3-4EBA-ABCC-6D2C6FB052FC}"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385329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877D8D-80B3-4EBA-ABCC-6D2C6FB052FC}" type="datetimeFigureOut">
              <a:rPr lang="en-US" smtClean="0"/>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399284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877D8D-80B3-4EBA-ABCC-6D2C6FB052FC}" type="datetimeFigureOut">
              <a:rPr lang="en-US" smtClean="0"/>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223364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77D8D-80B3-4EBA-ABCC-6D2C6FB052FC}" type="datetimeFigureOut">
              <a:rPr lang="en-US" smtClean="0"/>
              <a:t>9/24/2023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428354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877D8D-80B3-4EBA-ABCC-6D2C6FB052FC}"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398057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877D8D-80B3-4EBA-ABCC-6D2C6FB052FC}"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5CB20-4261-41A3-9504-18548F162DF5}" type="slidenum">
              <a:rPr lang="en-US" smtClean="0"/>
              <a:t>‹#›</a:t>
            </a:fld>
            <a:endParaRPr lang="en-US"/>
          </a:p>
        </p:txBody>
      </p:sp>
    </p:spTree>
    <p:extLst>
      <p:ext uri="{BB962C8B-B14F-4D97-AF65-F5344CB8AC3E}">
        <p14:creationId xmlns:p14="http://schemas.microsoft.com/office/powerpoint/2010/main" val="98724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F877D8D-80B3-4EBA-ABCC-6D2C6FB052FC}" type="datetimeFigureOut">
              <a:rPr lang="en-US" smtClean="0"/>
              <a:t>9/24/2023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C45CB20-4261-41A3-9504-18548F162DF5}" type="slidenum">
              <a:rPr lang="en-US" smtClean="0"/>
              <a:t>‹#›</a:t>
            </a:fld>
            <a:endParaRPr lang="en-US"/>
          </a:p>
        </p:txBody>
      </p:sp>
    </p:spTree>
    <p:extLst>
      <p:ext uri="{BB962C8B-B14F-4D97-AF65-F5344CB8AC3E}">
        <p14:creationId xmlns:p14="http://schemas.microsoft.com/office/powerpoint/2010/main" val="28341057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4.xml"/><Relationship Id="rId5" Type="http://schemas.openxmlformats.org/officeDocument/2006/relationships/image" Target="../media/image43.jpg"/><Relationship Id="rId4" Type="http://schemas.openxmlformats.org/officeDocument/2006/relationships/image" Target="../media/image42.jpg"/></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image" Target="../media/image44.jp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8.jpg"/><Relationship Id="rId2" Type="http://schemas.openxmlformats.org/officeDocument/2006/relationships/image" Target="../media/image53.jpg"/><Relationship Id="rId1" Type="http://schemas.openxmlformats.org/officeDocument/2006/relationships/slideLayout" Target="../slideLayouts/slideLayout5.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5.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8.xml"/><Relationship Id="rId5" Type="http://schemas.openxmlformats.org/officeDocument/2006/relationships/image" Target="../media/image33.jp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effectLst/>
              </a:rPr>
              <a:t> курс </a:t>
            </a:r>
            <a:r>
              <a:rPr lang="sr-Cyrl-RS" dirty="0">
                <a:effectLst/>
              </a:rPr>
              <a:t>у Ирској – Universal design for learning</a:t>
            </a:r>
            <a:endParaRPr lang="en-US" dirty="0"/>
          </a:p>
        </p:txBody>
      </p:sp>
      <p:sp>
        <p:nvSpPr>
          <p:cNvPr id="3" name="Subtitle 2"/>
          <p:cNvSpPr>
            <a:spLocks noGrp="1"/>
          </p:cNvSpPr>
          <p:nvPr>
            <p:ph type="subTitle" idx="1"/>
          </p:nvPr>
        </p:nvSpPr>
        <p:spPr/>
        <p:txBody>
          <a:bodyPr/>
          <a:lstStyle/>
          <a:p>
            <a:r>
              <a:rPr lang="en-US" dirty="0" err="1" smtClean="0"/>
              <a:t>Projekat</a:t>
            </a:r>
            <a:r>
              <a:rPr lang="en-US" dirty="0" smtClean="0"/>
              <a:t> “The furthest”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167" y="5460792"/>
            <a:ext cx="4445754" cy="1269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706" y="4825684"/>
            <a:ext cx="1905000" cy="1905000"/>
          </a:xfrm>
          <a:prstGeom prst="rect">
            <a:avLst/>
          </a:prstGeom>
        </p:spPr>
      </p:pic>
    </p:spTree>
    <p:extLst>
      <p:ext uri="{BB962C8B-B14F-4D97-AF65-F5344CB8AC3E}">
        <p14:creationId xmlns:p14="http://schemas.microsoft.com/office/powerpoint/2010/main" val="3979136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76" y="117986"/>
            <a:ext cx="3903407" cy="29275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8697" y="0"/>
            <a:ext cx="3323303" cy="443107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4349" y="0"/>
            <a:ext cx="4267199" cy="304554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876" y="3215149"/>
            <a:ext cx="2457449" cy="343883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474" y="3215149"/>
            <a:ext cx="4704735" cy="352855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3624" y="4542503"/>
            <a:ext cx="2934929" cy="2201197"/>
          </a:xfrm>
          <a:prstGeom prst="rect">
            <a:avLst/>
          </a:prstGeom>
        </p:spPr>
      </p:pic>
    </p:spTree>
    <p:extLst>
      <p:ext uri="{BB962C8B-B14F-4D97-AF65-F5344CB8AC3E}">
        <p14:creationId xmlns:p14="http://schemas.microsoft.com/office/powerpoint/2010/main" val="1427391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Четврти дан 8.6.2023.</a:t>
            </a:r>
            <a:endParaRPr lang="en-US" dirty="0"/>
          </a:p>
        </p:txBody>
      </p:sp>
      <p:sp>
        <p:nvSpPr>
          <p:cNvPr id="3" name="Content Placeholder 2"/>
          <p:cNvSpPr>
            <a:spLocks noGrp="1"/>
          </p:cNvSpPr>
          <p:nvPr>
            <p:ph idx="1"/>
          </p:nvPr>
        </p:nvSpPr>
        <p:spPr>
          <a:xfrm>
            <a:off x="913795" y="2096064"/>
            <a:ext cx="10353762" cy="4393226"/>
          </a:xfrm>
        </p:spPr>
        <p:txBody>
          <a:bodyPr>
            <a:normAutofit fontScale="55000" lnSpcReduction="20000"/>
          </a:bodyPr>
          <a:lstStyle/>
          <a:p>
            <a:r>
              <a:rPr lang="ru-RU" dirty="0"/>
              <a:t>Апликације:  jamboard, kialo, wakelet, flip, plickers, wooclap.</a:t>
            </a:r>
          </a:p>
          <a:p>
            <a:endParaRPr lang="ru-RU" dirty="0"/>
          </a:p>
          <a:p>
            <a:r>
              <a:rPr lang="ru-RU" dirty="0"/>
              <a:t>Jamboard, користила се за време короне, изгледа као табла, погодна за наставу језика тако што се дају измешана слова, па се састави реч, или нека слова недостају, па се упишу, прави се реченица од речи, поставља се слика по задатку и сл.</a:t>
            </a:r>
          </a:p>
          <a:p>
            <a:endParaRPr lang="ru-RU" dirty="0"/>
          </a:p>
          <a:p>
            <a:r>
              <a:rPr lang="ru-RU" dirty="0"/>
              <a:t>Flip, може да се убаци слика у видео и да се да задатак ученику који подстиче критичко мишљење, шта видиш, шта мислиш, шта се питаш.</a:t>
            </a:r>
          </a:p>
          <a:p>
            <a:endParaRPr lang="ru-RU" dirty="0"/>
          </a:p>
          <a:p>
            <a:r>
              <a:rPr lang="ru-RU" dirty="0"/>
              <a:t>Kialo, популарне дебате, дискусије, критичко мишљење, наставник може да креира питања за дебату.</a:t>
            </a:r>
          </a:p>
          <a:p>
            <a:endParaRPr lang="ru-RU" dirty="0"/>
          </a:p>
          <a:p>
            <a:r>
              <a:rPr lang="ru-RU" dirty="0"/>
              <a:t>Plickers, служи као скенер за одговоре ученика, ученицима се додели број и слика која га представља са могућношћу да окрене увис тачан одговор а, б, ц, д, наставник пусти питања и својим телефоном скенира одговоре ученика.</a:t>
            </a:r>
          </a:p>
          <a:p>
            <a:endParaRPr lang="ru-RU" dirty="0"/>
          </a:p>
          <a:p>
            <a:r>
              <a:rPr lang="ru-RU" dirty="0"/>
              <a:t>Wakelet, сачувај и подели садржај.</a:t>
            </a:r>
          </a:p>
          <a:p>
            <a:endParaRPr lang="ru-RU" dirty="0"/>
          </a:p>
          <a:p>
            <a:r>
              <a:rPr lang="ru-RU" dirty="0"/>
              <a:t>Wooclap- апликација у којој се прави квиз или упитник са могућом ананлизом одговора.</a:t>
            </a:r>
            <a:endParaRPr lang="en-US" dirty="0"/>
          </a:p>
        </p:txBody>
      </p:sp>
    </p:spTree>
    <p:extLst>
      <p:ext uri="{BB962C8B-B14F-4D97-AF65-F5344CB8AC3E}">
        <p14:creationId xmlns:p14="http://schemas.microsoft.com/office/powerpoint/2010/main" val="4162903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15"/>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normAutofit fontScale="92500" lnSpcReduction="10000"/>
          </a:bodyPr>
          <a:lstStyle/>
          <a:p>
            <a:r>
              <a:rPr lang="ru-RU" dirty="0"/>
              <a:t>Дат је домаћи задатак, да док обилазимо музеј ирске емиграције Epic, фотографишемо, узмемо једну фотографију и уз помоћ апликације Flip додамо фотографију у видео где ћемо рећи шта видимо на фотографији и шта мислимо о њој и шта се питамо (критичко мишљење). У музеју су се могле видети многе интерактивне ствари везане за ирску емиграцију, као и доста тога о познатим Ирцима из света музике, уметности, спорта.</a:t>
            </a:r>
            <a:endParaRPr lang="en-US" dirty="0"/>
          </a:p>
        </p:txBody>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half" idx="17"/>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 y="3232715"/>
            <a:ext cx="4335824" cy="333335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187" y="698430"/>
            <a:ext cx="3851173" cy="513489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5" y="0"/>
            <a:ext cx="4325131" cy="30130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6778" y="326015"/>
            <a:ext cx="3397533" cy="2548150"/>
          </a:xfrm>
          <a:prstGeom prst="rect">
            <a:avLst/>
          </a:prstGeom>
        </p:spPr>
      </p:pic>
    </p:spTree>
    <p:extLst>
      <p:ext uri="{BB962C8B-B14F-4D97-AF65-F5344CB8AC3E}">
        <p14:creationId xmlns:p14="http://schemas.microsoft.com/office/powerpoint/2010/main" val="1380208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7148" y="3554360"/>
            <a:ext cx="4404852" cy="33036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027" y="2654710"/>
            <a:ext cx="3144478" cy="420328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418" y="2654710"/>
            <a:ext cx="3318387" cy="420328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7148" y="235976"/>
            <a:ext cx="4404852" cy="314140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318" y="0"/>
            <a:ext cx="1871200" cy="24949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4077" y="3304"/>
            <a:ext cx="3642851" cy="2571518"/>
          </a:xfrm>
          <a:prstGeom prst="rect">
            <a:avLst/>
          </a:prstGeom>
        </p:spPr>
      </p:pic>
    </p:spTree>
    <p:extLst>
      <p:ext uri="{BB962C8B-B14F-4D97-AF65-F5344CB8AC3E}">
        <p14:creationId xmlns:p14="http://schemas.microsoft.com/office/powerpoint/2010/main" val="3417206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Пети дан 9.6.2023.</a:t>
            </a:r>
            <a:endParaRPr lang="en-US" dirty="0"/>
          </a:p>
        </p:txBody>
      </p:sp>
      <p:sp>
        <p:nvSpPr>
          <p:cNvPr id="3" name="Content Placeholder 2"/>
          <p:cNvSpPr>
            <a:spLocks noGrp="1"/>
          </p:cNvSpPr>
          <p:nvPr>
            <p:ph idx="1"/>
          </p:nvPr>
        </p:nvSpPr>
        <p:spPr>
          <a:xfrm>
            <a:off x="913795" y="2096064"/>
            <a:ext cx="5575495" cy="3695136"/>
          </a:xfrm>
        </p:spPr>
        <p:txBody>
          <a:bodyPr>
            <a:normAutofit/>
          </a:bodyPr>
          <a:lstStyle/>
          <a:p>
            <a:r>
              <a:rPr lang="ru-RU" dirty="0"/>
              <a:t>Домаћи задатак, видели смо видео записе са коментарима фотографије свих учесника. Учесници су дали осврт на курс и говорили о томе шта ће све применити када се врате у своје школе.</a:t>
            </a:r>
          </a:p>
          <a:p>
            <a:endParaRPr lang="ru-R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522" y="1935921"/>
            <a:ext cx="4940710" cy="3705533"/>
          </a:xfrm>
          <a:prstGeom prst="rect">
            <a:avLst/>
          </a:prstGeom>
        </p:spPr>
      </p:pic>
    </p:spTree>
    <p:extLst>
      <p:ext uri="{BB962C8B-B14F-4D97-AF65-F5344CB8AC3E}">
        <p14:creationId xmlns:p14="http://schemas.microsoft.com/office/powerpoint/2010/main" val="3090556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Хурлинг</a:t>
            </a:r>
            <a:endParaRPr lang="en-US" dirty="0"/>
          </a:p>
        </p:txBody>
      </p:sp>
      <p:sp>
        <p:nvSpPr>
          <p:cNvPr id="3" name="Content Placeholder 2"/>
          <p:cNvSpPr>
            <a:spLocks noGrp="1"/>
          </p:cNvSpPr>
          <p:nvPr>
            <p:ph idx="1"/>
          </p:nvPr>
        </p:nvSpPr>
        <p:spPr/>
        <p:txBody>
          <a:bodyPr/>
          <a:lstStyle/>
          <a:p>
            <a:r>
              <a:rPr lang="ru-RU" dirty="0"/>
              <a:t>Подељени су сертификати, а онда смо на ливади поред школе добили практичну лекцију из Хурлинга, ирске националне игре са лоптом и дрвеном палицом.</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379" y="3049228"/>
            <a:ext cx="4675239" cy="35064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033" y="3049228"/>
            <a:ext cx="4704524" cy="3506429"/>
          </a:xfrm>
          <a:prstGeom prst="rect">
            <a:avLst/>
          </a:prstGeom>
        </p:spPr>
      </p:pic>
    </p:spTree>
    <p:extLst>
      <p:ext uri="{BB962C8B-B14F-4D97-AF65-F5344CB8AC3E}">
        <p14:creationId xmlns:p14="http://schemas.microsoft.com/office/powerpoint/2010/main" val="2902494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Екскурзија </a:t>
            </a:r>
            <a:r>
              <a:rPr lang="en-US" dirty="0"/>
              <a:t>Glendalough – </a:t>
            </a:r>
            <a:r>
              <a:rPr lang="sr-Cyrl-RS" dirty="0"/>
              <a:t>долина два језера</a:t>
            </a:r>
            <a:endParaRPr lang="en-US" dirty="0"/>
          </a:p>
        </p:txBody>
      </p:sp>
      <p:sp>
        <p:nvSpPr>
          <p:cNvPr id="3" name="Text Placeholder 2"/>
          <p:cNvSpPr>
            <a:spLocks noGrp="1"/>
          </p:cNvSpPr>
          <p:nvPr>
            <p:ph type="body" idx="1"/>
          </p:nvPr>
        </p:nvSpPr>
        <p:spPr/>
        <p:txBody>
          <a:bodyPr>
            <a:normAutofit fontScale="47500" lnSpcReduction="20000"/>
          </a:bodyPr>
          <a:lstStyle/>
          <a:p>
            <a:r>
              <a:rPr lang="ru-RU" dirty="0"/>
              <a:t>Добили смо прецизно упутство да сачекамо код најпознатијег споменика у Даблину, скулптуре Моли Малон која гура колица, где нас је дочекао водич, Џош, који нас је лепим и духовитим причама провео кроз места која смо пролазили.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76939" y="3065389"/>
            <a:ext cx="2159793" cy="2879725"/>
          </a:xfrm>
        </p:spPr>
      </p:pic>
      <p:sp>
        <p:nvSpPr>
          <p:cNvPr id="5" name="Text Placeholder 4"/>
          <p:cNvSpPr>
            <a:spLocks noGrp="1"/>
          </p:cNvSpPr>
          <p:nvPr>
            <p:ph type="body" sz="quarter" idx="3"/>
          </p:nvPr>
        </p:nvSpPr>
        <p:spPr/>
        <p:txBody>
          <a:bodyPr>
            <a:normAutofit fontScale="47500" lnSpcReduction="20000"/>
          </a:bodyPr>
          <a:lstStyle/>
          <a:p>
            <a:r>
              <a:rPr lang="ru-RU" dirty="0"/>
              <a:t>Природа је лепа, на локалном сеоском гробљу смо обишли високу кулу и остатке цркве са каменим кровом, а затим смо пешке дошли до језера које изгледом подсећа на Златарско језеро у Србији. На путу до видиковца смо прошли пољану на којој је Мел Гибсон снимао сцене борби из филма Храбро срце.</a:t>
            </a:r>
            <a:endParaRPr lang="en-US"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887496" y="4972805"/>
            <a:ext cx="2624681" cy="1885195"/>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7496" y="2912232"/>
            <a:ext cx="2624681" cy="196851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232" y="2912232"/>
            <a:ext cx="2743200" cy="20574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2263" y="3339935"/>
            <a:ext cx="3642852" cy="273213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589" y="5033220"/>
            <a:ext cx="2352485" cy="1764364"/>
          </a:xfrm>
          <a:prstGeom prst="rect">
            <a:avLst/>
          </a:prstGeom>
        </p:spPr>
      </p:pic>
    </p:spTree>
    <p:extLst>
      <p:ext uri="{BB962C8B-B14F-4D97-AF65-F5344CB8AC3E}">
        <p14:creationId xmlns:p14="http://schemas.microsoft.com/office/powerpoint/2010/main" val="2448321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26" y="336755"/>
            <a:ext cx="4572000" cy="6096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421998617"/>
              </p:ext>
            </p:extLst>
          </p:nvPr>
        </p:nvGraphicFramePr>
        <p:xfrm>
          <a:off x="5914104" y="2333195"/>
          <a:ext cx="5279922" cy="2103120"/>
        </p:xfrm>
        <a:graphic>
          <a:graphicData uri="http://schemas.openxmlformats.org/drawingml/2006/table">
            <a:tbl>
              <a:tblPr firstRow="1" bandRow="1">
                <a:tableStyleId>{073A0DAA-6AF3-43AB-8588-CEC1D06C72B9}</a:tableStyleId>
              </a:tblPr>
              <a:tblGrid>
                <a:gridCol w="5279922">
                  <a:extLst>
                    <a:ext uri="{9D8B030D-6E8A-4147-A177-3AD203B41FA5}">
                      <a16:colId xmlns:a16="http://schemas.microsoft.com/office/drawing/2014/main" val="3454398610"/>
                    </a:ext>
                  </a:extLst>
                </a:gridCol>
              </a:tblGrid>
              <a:tr h="1979289">
                <a:tc>
                  <a:txBody>
                    <a:bodyPr/>
                    <a:lstStyle/>
                    <a:p>
                      <a:r>
                        <a:rPr lang="sr-Cyrl-RS" sz="6600" dirty="0" smtClean="0"/>
                        <a:t>ХВАЛА НА    ПАЖЊИ!</a:t>
                      </a:r>
                      <a:endParaRPr lang="en-US" sz="6600" dirty="0"/>
                    </a:p>
                  </a:txBody>
                  <a:tcPr/>
                </a:tc>
                <a:extLst>
                  <a:ext uri="{0D108BD9-81ED-4DB2-BD59-A6C34878D82A}">
                    <a16:rowId xmlns:a16="http://schemas.microsoft.com/office/drawing/2014/main" val="2314557232"/>
                  </a:ext>
                </a:extLst>
              </a:tr>
            </a:tbl>
          </a:graphicData>
        </a:graphic>
      </p:graphicFrame>
    </p:spTree>
    <p:extLst>
      <p:ext uri="{BB962C8B-B14F-4D97-AF65-F5344CB8AC3E}">
        <p14:creationId xmlns:p14="http://schemas.microsoft.com/office/powerpoint/2010/main" val="241104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effectLst/>
              </a:rPr>
              <a:t>Први дан 5.6.2023</a:t>
            </a:r>
            <a:endParaRPr lang="en-US" dirty="0"/>
          </a:p>
        </p:txBody>
      </p:sp>
      <p:sp>
        <p:nvSpPr>
          <p:cNvPr id="3" name="Content Placeholder 2"/>
          <p:cNvSpPr>
            <a:spLocks noGrp="1"/>
          </p:cNvSpPr>
          <p:nvPr>
            <p:ph idx="1"/>
          </p:nvPr>
        </p:nvSpPr>
        <p:spPr/>
        <p:txBody>
          <a:bodyPr/>
          <a:lstStyle/>
          <a:p>
            <a:r>
              <a:rPr lang="sr-Cyrl-RS" dirty="0">
                <a:effectLst/>
              </a:rPr>
              <a:t>У оквиру пројекта</a:t>
            </a:r>
            <a:r>
              <a:rPr lang="sr-Cyrl-RS" b="1" dirty="0">
                <a:effectLst/>
              </a:rPr>
              <a:t> </a:t>
            </a:r>
            <a:r>
              <a:rPr lang="sr-Cyrl-RS" dirty="0">
                <a:effectLst/>
              </a:rPr>
              <a:t>The furthest троје колега, Дејан Зекавичић, Марија Рајић и Мирјана Милосављевић је боравило у Ирској, где су од 5.6. – 9.6.2023. присуствовали обуци под називом  Universal design for learning. Заједно са њима у групи биле су и колеге из Шпаније, Португалије, Немачке, Пољске и са Канарских острва</a:t>
            </a:r>
            <a:r>
              <a:rPr lang="sr-Cyrl-RS" dirty="0" smtClean="0">
                <a:effectLst/>
              </a:rPr>
              <a:t>.</a:t>
            </a:r>
            <a:endParaRPr lang="en-US" dirty="0" smtClean="0">
              <a:effectLst/>
            </a:endParaRPr>
          </a:p>
          <a:p>
            <a:endParaRPr lang="en-US" dirty="0">
              <a:effectLst/>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027" y="3639164"/>
            <a:ext cx="4291781" cy="32188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091" y="3617042"/>
            <a:ext cx="4321277" cy="3240958"/>
          </a:xfrm>
          <a:prstGeom prst="rect">
            <a:avLst/>
          </a:prstGeom>
        </p:spPr>
      </p:pic>
    </p:spTree>
    <p:extLst>
      <p:ext uri="{BB962C8B-B14F-4D97-AF65-F5344CB8AC3E}">
        <p14:creationId xmlns:p14="http://schemas.microsoft.com/office/powerpoint/2010/main" val="1003888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fontScale="40000" lnSpcReduction="20000"/>
          </a:bodyPr>
          <a:lstStyle/>
          <a:p>
            <a:r>
              <a:rPr lang="sr-Cyrl-RS" dirty="0">
                <a:effectLst/>
              </a:rPr>
              <a:t>Први дан је био посвећен упознавању са земљама и школама одакле долазе полазници обуке. Свако је донео своју презентацију или пустио кратак видео, па смо се упознали са окружењем у којем колеге раде и делом са државом из које долазе</a:t>
            </a:r>
            <a:endParaRPr lang="en-US" dirty="0"/>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15443" b="15443"/>
          <a:stretch>
            <a:fillRect/>
          </a:stretch>
        </p:blipFill>
        <p:spPr/>
      </p:pic>
      <p:sp>
        <p:nvSpPr>
          <p:cNvPr id="5" name="Text Placeholder 4"/>
          <p:cNvSpPr>
            <a:spLocks noGrp="1"/>
          </p:cNvSpPr>
          <p:nvPr>
            <p:ph type="body" sz="half" idx="18"/>
          </p:nvPr>
        </p:nvSpPr>
        <p:spPr/>
        <p:txBody>
          <a:bodyPr>
            <a:normAutofit fontScale="62500" lnSpcReduction="20000"/>
          </a:bodyPr>
          <a:lstStyle/>
          <a:p>
            <a:r>
              <a:rPr lang="ru-RU" dirty="0" smtClean="0"/>
              <a:t>. </a:t>
            </a:r>
            <a:r>
              <a:rPr lang="ru-RU" dirty="0"/>
              <a:t>Џеки Мек Кен, која је држала обуку, нас је упознала са Даблином и скренула нам је пажњу шта све треба да видимо у граду док у њему боравимо, као и шта би било лепо пробати од хране и пића, као што су ирски гулаш и пиво Гинис. Затим је сваки наставник дао одговор на питање зашто је изабрао то занимање.</a:t>
            </a:r>
            <a:endParaRPr lang="en-US" dirty="0"/>
          </a:p>
        </p:txBody>
      </p:sp>
      <p:sp>
        <p:nvSpPr>
          <p:cNvPr id="6" name="Text Placeholder 5"/>
          <p:cNvSpPr>
            <a:spLocks noGrp="1"/>
          </p:cNvSpPr>
          <p:nvPr>
            <p:ph type="body" sz="quarter" idx="3"/>
          </p:nvPr>
        </p:nvSpPr>
        <p:spPr/>
        <p:txBody>
          <a:bodyPr/>
          <a:lstStyle/>
          <a:p>
            <a:endParaRPr lang="en-US"/>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t="15330" b="15330"/>
          <a:stretch>
            <a:fillRect/>
          </a:stretch>
        </p:blipFill>
        <p:spPr/>
      </p:pic>
      <p:sp>
        <p:nvSpPr>
          <p:cNvPr id="8" name="Text Placeholder 7"/>
          <p:cNvSpPr>
            <a:spLocks noGrp="1"/>
          </p:cNvSpPr>
          <p:nvPr>
            <p:ph type="body" sz="half" idx="19"/>
          </p:nvPr>
        </p:nvSpPr>
        <p:spPr/>
        <p:txBody>
          <a:bodyPr/>
          <a:lstStyle/>
          <a:p>
            <a:endParaRPr lang="en-US"/>
          </a:p>
        </p:txBody>
      </p:sp>
      <p:sp>
        <p:nvSpPr>
          <p:cNvPr id="9" name="Text Placeholder 8"/>
          <p:cNvSpPr>
            <a:spLocks noGrp="1"/>
          </p:cNvSpPr>
          <p:nvPr>
            <p:ph type="body" sz="quarter" idx="13"/>
          </p:nvPr>
        </p:nvSpPr>
        <p:spPr>
          <a:xfrm>
            <a:off x="8152803" y="4281767"/>
            <a:ext cx="3289900" cy="1138248"/>
          </a:xfrm>
        </p:spPr>
        <p:txBody>
          <a:bodyPr/>
          <a:lstStyle/>
          <a:p>
            <a:r>
              <a:rPr lang="ru-RU" sz="800" dirty="0"/>
              <a:t>Пре доласка, учесници свих обука у центру Europass Teacher Academy су обавештени да ће се одржати сајам хране после обуке првог дана, тако да су постављени столови са заставама земаља, на којима су учесници изложили храну и пиће из своје земље, тако да смо имали прилику да пробамо сиреве </a:t>
            </a:r>
            <a:r>
              <a:rPr lang="ru-RU" sz="800" dirty="0" smtClean="0"/>
              <a:t>разнихврста,сухомеснате </a:t>
            </a:r>
            <a:r>
              <a:rPr lang="ru-RU" sz="800" dirty="0"/>
              <a:t>производе, као и слаткише, ликер и вино</a:t>
            </a:r>
            <a:r>
              <a:rPr lang="ru-RU" dirty="0"/>
              <a:t>. </a:t>
            </a:r>
            <a:endParaRPr lang="en-US" dirty="0"/>
          </a:p>
        </p:txBody>
      </p:sp>
      <p:pic>
        <p:nvPicPr>
          <p:cNvPr id="14" name="Picture Placeholder 13"/>
          <p:cNvPicPr>
            <a:picLocks noGrp="1" noChangeAspect="1"/>
          </p:cNvPicPr>
          <p:nvPr>
            <p:ph type="pic" idx="22"/>
          </p:nvPr>
        </p:nvPicPr>
        <p:blipFill>
          <a:blip r:embed="rId4">
            <a:extLst>
              <a:ext uri="{28A0092B-C50C-407E-A947-70E740481C1C}">
                <a14:useLocalDpi xmlns:a14="http://schemas.microsoft.com/office/drawing/2010/main" val="0"/>
              </a:ext>
            </a:extLst>
          </a:blip>
          <a:srcRect t="15349" b="15349"/>
          <a:stretch>
            <a:fillRect/>
          </a:stretch>
        </p:blipFill>
        <p:spPr/>
      </p:pic>
      <p:sp>
        <p:nvSpPr>
          <p:cNvPr id="11" name="Text Placeholder 10"/>
          <p:cNvSpPr>
            <a:spLocks noGrp="1"/>
          </p:cNvSpPr>
          <p:nvPr>
            <p:ph type="body" sz="half" idx="20"/>
          </p:nvPr>
        </p:nvSpPr>
        <p:spPr>
          <a:xfrm>
            <a:off x="8008425" y="5420015"/>
            <a:ext cx="3294258" cy="1019037"/>
          </a:xfrm>
        </p:spPr>
        <p:txBody>
          <a:bodyPr>
            <a:normAutofit fontScale="70000" lnSpcReduction="20000"/>
          </a:bodyPr>
          <a:lstStyle/>
          <a:p>
            <a:r>
              <a:rPr lang="ru-RU" dirty="0"/>
              <a:t>Након тога за учеснике је организована пешачка тура, где смо </a:t>
            </a:r>
            <a:r>
              <a:rPr lang="ru-RU" dirty="0" smtClean="0"/>
              <a:t> </a:t>
            </a:r>
            <a:r>
              <a:rPr lang="ru-RU" dirty="0"/>
              <a:t>видели и чули о знаменитостима града и познатим личностима из политике и културе, као што је писац Оскар Вајлд, </a:t>
            </a:r>
            <a:r>
              <a:rPr lang="ru-RU" dirty="0" smtClean="0"/>
              <a:t>чиј</a:t>
            </a:r>
            <a:r>
              <a:rPr lang="en-US" dirty="0" smtClean="0"/>
              <a:t>a</a:t>
            </a:r>
            <a:r>
              <a:rPr lang="ru-RU" dirty="0" smtClean="0"/>
              <a:t> </a:t>
            </a:r>
            <a:r>
              <a:rPr lang="ru-RU" dirty="0"/>
              <a:t>ја скулптура у парку испред куће у којој је боравио.</a:t>
            </a:r>
            <a:endParaRPr lang="en-US"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1349" y="4195899"/>
            <a:ext cx="3302452" cy="2448232"/>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2364" y="271125"/>
            <a:ext cx="1422784" cy="1739731"/>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7619" y="252624"/>
            <a:ext cx="1255089" cy="175823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8414" y="271124"/>
            <a:ext cx="1220379" cy="17397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64349" y="340858"/>
            <a:ext cx="2109019" cy="1581764"/>
          </a:xfrm>
          <a:prstGeom prst="rect">
            <a:avLst/>
          </a:prstGeom>
        </p:spPr>
      </p:pic>
    </p:spTree>
    <p:extLst>
      <p:ext uri="{BB962C8B-B14F-4D97-AF65-F5344CB8AC3E}">
        <p14:creationId xmlns:p14="http://schemas.microsoft.com/office/powerpoint/2010/main" val="3040988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Други дан 6.6.2023.</a:t>
            </a:r>
            <a:endParaRPr lang="en-US" dirty="0"/>
          </a:p>
        </p:txBody>
      </p:sp>
      <p:sp>
        <p:nvSpPr>
          <p:cNvPr id="3" name="Content Placeholder 2"/>
          <p:cNvSpPr>
            <a:spLocks noGrp="1"/>
          </p:cNvSpPr>
          <p:nvPr>
            <p:ph sz="half" idx="1"/>
          </p:nvPr>
        </p:nvSpPr>
        <p:spPr/>
        <p:txBody>
          <a:bodyPr>
            <a:normAutofit fontScale="62500" lnSpcReduction="20000"/>
          </a:bodyPr>
          <a:lstStyle/>
          <a:p>
            <a:r>
              <a:rPr lang="ru-RU" dirty="0">
                <a:effectLst/>
              </a:rPr>
              <a:t>Диференцијација наставе, једнакост и доступност свима. Сазнали смо шта су основни принципи UDL, из визуре грађевинарства, односно зграде која је цела прилагођена      људима са физичким сметњама у кретању (инвалиди), а тај принцип се пренео на учење, односно да учење треба да се прилагоди индивидуи, на основу њених потреба.</a:t>
            </a:r>
          </a:p>
          <a:p>
            <a:r>
              <a:rPr lang="ru-RU" dirty="0">
                <a:effectLst/>
              </a:rPr>
              <a:t>Формиране су групе по бројевима, све двојке, све тројке, све јединице</a:t>
            </a:r>
            <a:r>
              <a:rPr lang="ru-RU" dirty="0" smtClean="0">
                <a:effectLst/>
              </a:rPr>
              <a:t>...</a:t>
            </a:r>
            <a:endParaRPr lang="en-US" dirty="0" smtClean="0">
              <a:effectLst/>
            </a:endParaRPr>
          </a:p>
          <a:p>
            <a:endParaRPr lang="ru-RU" dirty="0">
              <a:effectLst/>
            </a:endParaRPr>
          </a:p>
          <a:p>
            <a:r>
              <a:rPr lang="ru-RU" dirty="0"/>
              <a:t>Reader/writer/speaker, прави се игра од три члана групе, сваки члан бира улогу и ради оно што му у том тренутку по самопоуздању одговара, а касније се могу мењати улоге. Кроз једну лекцију треба провући што више начина учења и дозволити ученицима да покажу своје снаге, а не слабости.</a:t>
            </a:r>
          </a:p>
          <a:p>
            <a:endParaRPr lang="en-US" dirty="0"/>
          </a:p>
        </p:txBody>
      </p:sp>
      <p:sp>
        <p:nvSpPr>
          <p:cNvPr id="4" name="Content Placeholder 3"/>
          <p:cNvSpPr>
            <a:spLocks noGrp="1"/>
          </p:cNvSpPr>
          <p:nvPr>
            <p:ph sz="half" idx="2"/>
          </p:nvPr>
        </p:nvSpPr>
        <p:spPr/>
        <p:txBody>
          <a:bodyPr>
            <a:normAutofit fontScale="62500" lnSpcReduction="20000"/>
          </a:bodyPr>
          <a:lstStyle/>
          <a:p>
            <a:endParaRPr lang="ru-RU" dirty="0"/>
          </a:p>
          <a:p>
            <a:r>
              <a:rPr lang="ru-RU" dirty="0"/>
              <a:t>Статистика и графикони- добијен је задатак да полазници залепе на таблу шта мисле да је највећи узрок болести срца, затим одговарају на питања и користе различите методе цртања графикона да прикажу резултат, писац записује, читалац чита упутства док говорник интерпретира усмено.</a:t>
            </a:r>
          </a:p>
          <a:p>
            <a:endParaRPr lang="ru-RU" dirty="0"/>
          </a:p>
          <a:p>
            <a:r>
              <a:rPr lang="ru-RU" dirty="0"/>
              <a:t>Групе су правиле игру у којој су требале да употребе принципе: телесно-кинестетичке, визуелне, лингвистичке, интраперсоналне, музичке, логично-математичке и </a:t>
            </a:r>
            <a:r>
              <a:rPr lang="ru-RU" dirty="0" smtClean="0"/>
              <a:t>натуралистичк</a:t>
            </a:r>
            <a:r>
              <a:rPr lang="en-US" dirty="0" smtClean="0"/>
              <a:t> </a:t>
            </a:r>
            <a:r>
              <a:rPr lang="ru-RU" dirty="0" smtClean="0"/>
              <a:t>као </a:t>
            </a:r>
            <a:r>
              <a:rPr lang="ru-RU" dirty="0"/>
              <a:t>и да објасне игру осталим групама.</a:t>
            </a:r>
            <a:endParaRPr lang="en-US" dirty="0"/>
          </a:p>
        </p:txBody>
      </p:sp>
    </p:spTree>
    <p:extLst>
      <p:ext uri="{BB962C8B-B14F-4D97-AF65-F5344CB8AC3E}">
        <p14:creationId xmlns:p14="http://schemas.microsoft.com/office/powerpoint/2010/main" val="1155600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70555" cy="305291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289" y="0"/>
            <a:ext cx="4247535" cy="30529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3558" y="0"/>
            <a:ext cx="3642852" cy="305291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596076">
            <a:off x="96710" y="3609977"/>
            <a:ext cx="3380334" cy="253525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3754" y="3301368"/>
            <a:ext cx="4203290" cy="315246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0398" y="3301368"/>
            <a:ext cx="4116011" cy="3152468"/>
          </a:xfrm>
          <a:prstGeom prst="rect">
            <a:avLst/>
          </a:prstGeom>
        </p:spPr>
      </p:pic>
    </p:spTree>
    <p:extLst>
      <p:ext uri="{BB962C8B-B14F-4D97-AF65-F5344CB8AC3E}">
        <p14:creationId xmlns:p14="http://schemas.microsoft.com/office/powerpoint/2010/main" val="3791855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1400" dirty="0"/>
              <a:t>Дат је групни задатак- направити што више идеја за један кромпир, а да то није јело, па су групе дошле до разних идеја, попут печата, играчки и слично, а затим је требало осмислити кампању и рекламни слоган како да се тај један производ од кромпира прода.</a:t>
            </a:r>
            <a:endParaRPr lang="en-US" sz="1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9465" y="330608"/>
            <a:ext cx="3408516" cy="2471585"/>
          </a:xfrm>
        </p:spPr>
      </p:pic>
      <p:sp>
        <p:nvSpPr>
          <p:cNvPr id="4" name="Text Placeholder 3"/>
          <p:cNvSpPr>
            <a:spLocks noGrp="1"/>
          </p:cNvSpPr>
          <p:nvPr>
            <p:ph type="body" sz="half" idx="2"/>
          </p:nvPr>
        </p:nvSpPr>
        <p:spPr/>
        <p:txBody>
          <a:bodyPr>
            <a:normAutofit fontScale="70000" lnSpcReduction="20000"/>
          </a:bodyPr>
          <a:lstStyle/>
          <a:p>
            <a:r>
              <a:rPr lang="ru-RU" dirty="0"/>
              <a:t>Након рада на обуци са тренером Џеки, тим из Србије је добио задатак да фотографише плишаног мајмуна званог Дејв свугде куда иде. Том приликом смо обишли  Музеј уметности где су изложена дела Ван Гога, Рембранта, Манеа, Сезана, као и мање познатих сликара, па се могао и видети Свети Ђорђе, рад уметника из Русије. Потом смо обишли Музеј ирског вискија где смо могли да чујемо како је виски настао и како се кроз историју ирског народа одржао као пиће које с поносом представљају као национално. Видели смо и назаобилазну статуу Моли Малоун у Улици Графтон коју је открио је 1988. године тадашњи градоначелник Даблина Алдерман Бен Бриско током обележавања хиљадугодишњице Даблина и тада је 13. јун проглашен за Дан Моли Малоун.</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070" y="330608"/>
            <a:ext cx="3392129" cy="24715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524" y="3141406"/>
            <a:ext cx="3431457" cy="25735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5070" y="3156154"/>
            <a:ext cx="3392129" cy="2558845"/>
          </a:xfrm>
          <a:prstGeom prst="rect">
            <a:avLst/>
          </a:prstGeom>
        </p:spPr>
      </p:pic>
    </p:spTree>
    <p:extLst>
      <p:ext uri="{BB962C8B-B14F-4D97-AF65-F5344CB8AC3E}">
        <p14:creationId xmlns:p14="http://schemas.microsoft.com/office/powerpoint/2010/main" val="2593490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4328336" cy="333313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084" y="0"/>
            <a:ext cx="3718437" cy="47194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639164"/>
            <a:ext cx="4291781" cy="321883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8647" y="1"/>
            <a:ext cx="3585701" cy="471948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7084" y="4837470"/>
            <a:ext cx="2928165" cy="202052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7314" y="4837470"/>
            <a:ext cx="2797279" cy="2020530"/>
          </a:xfrm>
          <a:prstGeom prst="rect">
            <a:avLst/>
          </a:prstGeom>
        </p:spPr>
      </p:pic>
    </p:spTree>
    <p:extLst>
      <p:ext uri="{BB962C8B-B14F-4D97-AF65-F5344CB8AC3E}">
        <p14:creationId xmlns:p14="http://schemas.microsoft.com/office/powerpoint/2010/main" val="264360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Трећи дан 7.6.2023.</a:t>
            </a:r>
            <a:endParaRPr lang="en-US" dirty="0"/>
          </a:p>
        </p:txBody>
      </p:sp>
      <p:sp>
        <p:nvSpPr>
          <p:cNvPr id="3" name="Content Placeholder 2"/>
          <p:cNvSpPr>
            <a:spLocks noGrp="1"/>
          </p:cNvSpPr>
          <p:nvPr>
            <p:ph idx="1"/>
          </p:nvPr>
        </p:nvSpPr>
        <p:spPr>
          <a:xfrm>
            <a:off x="913795" y="2096063"/>
            <a:ext cx="10353762" cy="4348981"/>
          </a:xfrm>
        </p:spPr>
        <p:txBody>
          <a:bodyPr/>
          <a:lstStyle/>
          <a:p>
            <a:r>
              <a:rPr lang="ru-RU" dirty="0"/>
              <a:t>Плишани мајмун је отишао у тим  Португалија – Шпанија.</a:t>
            </a:r>
          </a:p>
          <a:p>
            <a:r>
              <a:rPr lang="ru-RU" dirty="0"/>
              <a:t>Дан на Еуропас Академији је почео активним играма које укључују све ученике и захтевају њихову сарадњу у учењу кроз забаву.</a:t>
            </a:r>
          </a:p>
          <a:p>
            <a:r>
              <a:rPr lang="ru-RU" dirty="0"/>
              <a:t>Бинго је игра где ученици добијају по папир са понуђеним описним детаљима (нпр. средње дете, плаве очи, близанац, нема андроид телефон…), иду по учиници и траже што више  ученика са поменутим описом на папиру. Први ученик који споји једну колону и један ред на папиру је победник- БИНГО</a:t>
            </a:r>
            <a:r>
              <a:rPr lang="ru-RU" dirty="0" smtClean="0"/>
              <a:t>!</a:t>
            </a:r>
            <a:endParaRPr lang="en-US" dirty="0" smtClean="0"/>
          </a:p>
          <a:p>
            <a:r>
              <a:rPr lang="ru-RU" dirty="0"/>
              <a:t>Игра где ученици спознају своје различитости- ученици стоје у колони испред табле на којој, у видео формату, искачу питања на која ученици одговарају кретањем лево одговор је ДА, десно НЕ. Затим ученици усмено објашњавају разлоге својих одговора.</a:t>
            </a:r>
          </a:p>
          <a:p>
            <a:endParaRPr lang="en-US" dirty="0"/>
          </a:p>
        </p:txBody>
      </p:sp>
    </p:spTree>
    <p:extLst>
      <p:ext uri="{BB962C8B-B14F-4D97-AF65-F5344CB8AC3E}">
        <p14:creationId xmlns:p14="http://schemas.microsoft.com/office/powerpoint/2010/main" val="3468292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45719"/>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5244" y="914400"/>
            <a:ext cx="3333136" cy="2507226"/>
          </a:xfrm>
        </p:spPr>
      </p:pic>
      <p:sp>
        <p:nvSpPr>
          <p:cNvPr id="4" name="Text Placeholder 3"/>
          <p:cNvSpPr>
            <a:spLocks noGrp="1"/>
          </p:cNvSpPr>
          <p:nvPr>
            <p:ph type="body" sz="half" idx="2"/>
          </p:nvPr>
        </p:nvSpPr>
        <p:spPr>
          <a:xfrm>
            <a:off x="917228" y="1097771"/>
            <a:ext cx="3932237" cy="5135880"/>
          </a:xfrm>
        </p:spPr>
        <p:txBody>
          <a:bodyPr>
            <a:normAutofit fontScale="77500" lnSpcReduction="20000"/>
          </a:bodyPr>
          <a:lstStyle/>
          <a:p>
            <a:r>
              <a:rPr lang="ru-RU" dirty="0"/>
              <a:t>Прстен Клада – A claddah ring, принцип избора. Полазницима је дата могућност да сазнају више о ирском традиционалном прстену који се користи за венчања и веридбе, а у облику је руку које држе срце на коме је круна. Опције да се сазна више о њему су биле да се прочита са папира, одгледа видео преко линка на YouTube, или да се прочита текст на интернета исто преко линка који је дат. Затим су полазници требали да одаберу начин своје интерпретације о томе шта су сазнали, а то је или да напишу песму, нацртају цртеж па га после протумаче, или да класично испричају шта су запамтили. Чланови нашег тима су на следећи начин презентовали: Д. Зекавичић је написао песму на енглеском као и М. Милосављевић а М. Рајић је нацртала причу. Колега из Берлина, Жан је такође написао песму од 11 речи, док је било и више идеја са цртежима.</a:t>
            </a:r>
          </a:p>
          <a:p>
            <a:r>
              <a:rPr lang="ru-RU" dirty="0"/>
              <a:t>Ирски плес, учествовали полазници са свих група, инструктор плеса објаснио сваком понаособ кораке, а онда су сви заједно пробали, веома забавно.</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244" y="3665711"/>
            <a:ext cx="3333136" cy="24998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140" y="914400"/>
            <a:ext cx="3323305" cy="25072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9946" y="3620728"/>
            <a:ext cx="1959692" cy="2612923"/>
          </a:xfrm>
          <a:prstGeom prst="rect">
            <a:avLst/>
          </a:prstGeom>
        </p:spPr>
      </p:pic>
    </p:spTree>
    <p:extLst>
      <p:ext uri="{BB962C8B-B14F-4D97-AF65-F5344CB8AC3E}">
        <p14:creationId xmlns:p14="http://schemas.microsoft.com/office/powerpoint/2010/main" val="21123871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128</TotalTime>
  <Words>1343</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Bookman Old Style</vt:lpstr>
      <vt:lpstr>Rockwell</vt:lpstr>
      <vt:lpstr>Damask</vt:lpstr>
      <vt:lpstr> курс у Ирској – Universal design for learning</vt:lpstr>
      <vt:lpstr>Први дан 5.6.2023</vt:lpstr>
      <vt:lpstr>PowerPoint Presentation</vt:lpstr>
      <vt:lpstr>Други дан 6.6.2023.</vt:lpstr>
      <vt:lpstr>PowerPoint Presentation</vt:lpstr>
      <vt:lpstr>Дат је групни задатак- направити што више идеја за један кромпир, а да то није јело, па су групе дошле до разних идеја, попут печата, играчки и слично, а затим је требало осмислити кампању и рекламни слоган како да се тај један производ од кромпира прода.</vt:lpstr>
      <vt:lpstr>PowerPoint Presentation</vt:lpstr>
      <vt:lpstr>Трећи дан 7.6.2023.</vt:lpstr>
      <vt:lpstr>PowerPoint Presentation</vt:lpstr>
      <vt:lpstr>PowerPoint Presentation</vt:lpstr>
      <vt:lpstr>Четврти дан 8.6.2023.</vt:lpstr>
      <vt:lpstr>PowerPoint Presentation</vt:lpstr>
      <vt:lpstr>PowerPoint Presentation</vt:lpstr>
      <vt:lpstr>Пети дан 9.6.2023.</vt:lpstr>
      <vt:lpstr>Хурлинг</vt:lpstr>
      <vt:lpstr>Екскурзија Glendalough – долина два језера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курс у Ирској – Universal design for learning</dc:title>
  <dc:creator>Dijana Petrićević</dc:creator>
  <cp:lastModifiedBy>Dijana Petrićević</cp:lastModifiedBy>
  <cp:revision>16</cp:revision>
  <dcterms:created xsi:type="dcterms:W3CDTF">2023-09-23T10:12:42Z</dcterms:created>
  <dcterms:modified xsi:type="dcterms:W3CDTF">2023-09-24T11:35:22Z</dcterms:modified>
</cp:coreProperties>
</file>