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79" r:id="rId5"/>
    <p:sldId id="260" r:id="rId6"/>
    <p:sldId id="261" r:id="rId7"/>
    <p:sldId id="281" r:id="rId8"/>
    <p:sldId id="262" r:id="rId9"/>
    <p:sldId id="263" r:id="rId10"/>
    <p:sldId id="264" r:id="rId11"/>
    <p:sldId id="265" r:id="rId12"/>
    <p:sldId id="266" r:id="rId13"/>
    <p:sldId id="282" r:id="rId14"/>
    <p:sldId id="286" r:id="rId15"/>
    <p:sldId id="284" r:id="rId16"/>
    <p:sldId id="283" r:id="rId17"/>
    <p:sldId id="285" r:id="rId18"/>
    <p:sldId id="267" r:id="rId19"/>
    <p:sldId id="268" r:id="rId20"/>
    <p:sldId id="270" r:id="rId21"/>
    <p:sldId id="271" r:id="rId22"/>
    <p:sldId id="272" r:id="rId23"/>
    <p:sldId id="273" r:id="rId24"/>
    <p:sldId id="274" r:id="rId25"/>
    <p:sldId id="275" r:id="rId26"/>
    <p:sldId id="276" r:id="rId27"/>
    <p:sldId id="280" r:id="rId28"/>
    <p:sldId id="278" r:id="rId29"/>
    <p:sldId id="277" r:id="rId30"/>
    <p:sldId id="287"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5/30/2023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5/30/2023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5/30/2023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5/30/2023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5/30/2023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5/30/2023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5/30/2023</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sr-Latn-RS" dirty="0" smtClean="0"/>
              <a:t> </a:t>
            </a:r>
            <a:endParaRPr lang="sr-Latn-RS" dirty="0"/>
          </a:p>
        </p:txBody>
      </p:sp>
      <p:pic>
        <p:nvPicPr>
          <p:cNvPr id="1026" name="Picture 2" descr="A weekend in Prague: travel guide, attractions and things to do | The Week  U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67436" y="311575"/>
            <a:ext cx="8022363" cy="452053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0" y="2967335"/>
            <a:ext cx="6096000" cy="4616648"/>
          </a:xfrm>
          <a:prstGeom prst="rect">
            <a:avLst/>
          </a:prstGeom>
        </p:spPr>
        <p:txBody>
          <a:bodyPr>
            <a:spAutoFit/>
          </a:bodyPr>
          <a:lstStyle/>
          <a:p>
            <a:endParaRPr lang="sr-Latn-RS" b="1" dirty="0" smtClean="0"/>
          </a:p>
          <a:p>
            <a:endParaRPr lang="sr-Latn-RS" b="1" dirty="0"/>
          </a:p>
          <a:p>
            <a:endParaRPr lang="sr-Latn-RS" b="1" dirty="0" smtClean="0"/>
          </a:p>
          <a:p>
            <a:endParaRPr lang="sr-Latn-RS" b="1" dirty="0"/>
          </a:p>
          <a:p>
            <a:endParaRPr lang="sr-Latn-RS" b="1" dirty="0" smtClean="0"/>
          </a:p>
          <a:p>
            <a:endParaRPr lang="sr-Latn-RS" b="1" dirty="0"/>
          </a:p>
          <a:p>
            <a:endParaRPr lang="sr-Latn-RS" b="1" dirty="0" smtClean="0"/>
          </a:p>
          <a:p>
            <a:r>
              <a:rPr lang="en-US" sz="2800" b="1" dirty="0" smtClean="0"/>
              <a:t>Game </a:t>
            </a:r>
            <a:r>
              <a:rPr lang="en-US" sz="2800" b="1" dirty="0"/>
              <a:t>Based </a:t>
            </a:r>
            <a:r>
              <a:rPr lang="en-US" sz="2800" b="1" dirty="0" smtClean="0"/>
              <a:t>Learning</a:t>
            </a:r>
            <a:r>
              <a:rPr lang="sr-Latn-RS" sz="2800" b="1" dirty="0" smtClean="0"/>
              <a:t> and Gamification in the classroom- Teacher training</a:t>
            </a:r>
            <a:r>
              <a:rPr lang="en-US" sz="2800" b="1" dirty="0"/>
              <a:t/>
            </a:r>
            <a:br>
              <a:rPr lang="en-US" sz="2800" b="1" dirty="0"/>
            </a:br>
            <a:r>
              <a:rPr lang="en-US" sz="2800" b="1" dirty="0"/>
              <a:t>Prague, 24-28 April </a:t>
            </a:r>
            <a:r>
              <a:rPr lang="en-US" sz="2800" b="1" dirty="0" smtClean="0"/>
              <a:t>2023</a:t>
            </a:r>
            <a:endParaRPr lang="sr-Latn-RS" sz="2800" b="1" dirty="0" smtClean="0"/>
          </a:p>
          <a:p>
            <a:r>
              <a:rPr lang="en-US" sz="2800" b="1" dirty="0"/>
              <a:t/>
            </a:r>
            <a:br>
              <a:rPr lang="en-US" sz="2800" b="1" dirty="0"/>
            </a:br>
            <a:endParaRPr lang="sr-Latn-RS" sz="2800" dirty="0"/>
          </a:p>
        </p:txBody>
      </p:sp>
    </p:spTree>
    <p:extLst>
      <p:ext uri="{BB962C8B-B14F-4D97-AF65-F5344CB8AC3E}">
        <p14:creationId xmlns:p14="http://schemas.microsoft.com/office/powerpoint/2010/main" val="32876978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883191" y="10371913"/>
            <a:ext cx="7127544" cy="722420"/>
          </a:xfrm>
        </p:spPr>
        <p:txBody>
          <a:bodyPr/>
          <a:lstStyle/>
          <a:p>
            <a:endParaRPr lang="sr-Latn-RS"/>
          </a:p>
        </p:txBody>
      </p:sp>
      <p:pic>
        <p:nvPicPr>
          <p:cNvPr id="5122" name="Picture 2" descr="http://www.oslucani.edu.rs/media/k2/galleries/592/prag2dan_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3341" y="534780"/>
            <a:ext cx="5624356" cy="421826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http://www.oslucani.edu.rs/media/k2/galleries/592/prag2dan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8364" y="2047740"/>
            <a:ext cx="5072158" cy="3804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915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www.oslucani.edu.rs/media/k2/galleries/592/prag2dan_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15922" y="1165016"/>
            <a:ext cx="3415238" cy="455365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http://www.oslucani.edu.rs/media/k2/galleries/592/image_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8163" y="1610458"/>
            <a:ext cx="4873535" cy="3662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84469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06073" y="2047742"/>
            <a:ext cx="5743978" cy="605306"/>
          </a:xfrm>
        </p:spPr>
        <p:txBody>
          <a:bodyPr>
            <a:normAutofit fontScale="90000"/>
          </a:bodyPr>
          <a:lstStyle/>
          <a:p>
            <a:r>
              <a:rPr lang="sr-Latn-RS" sz="3200" dirty="0" smtClean="0"/>
              <a:t/>
            </a:r>
            <a:br>
              <a:rPr lang="sr-Latn-RS" sz="3200" dirty="0" smtClean="0"/>
            </a:br>
            <a:r>
              <a:rPr lang="sr-Latn-RS" sz="3200" dirty="0"/>
              <a:t/>
            </a:r>
            <a:br>
              <a:rPr lang="sr-Latn-RS" sz="3200" dirty="0"/>
            </a:br>
            <a:r>
              <a:rPr lang="sr-Latn-RS" sz="3200" dirty="0" smtClean="0"/>
              <a:t/>
            </a:r>
            <a:br>
              <a:rPr lang="sr-Latn-RS" sz="3200" dirty="0" smtClean="0"/>
            </a:br>
            <a:r>
              <a:rPr lang="sr-Latn-RS" sz="3200" dirty="0"/>
              <a:t/>
            </a:r>
            <a:br>
              <a:rPr lang="sr-Latn-RS" sz="3200" dirty="0"/>
            </a:br>
            <a:r>
              <a:rPr lang="sr-Latn-RS" sz="3200" dirty="0" smtClean="0"/>
              <a:t/>
            </a:r>
            <a:br>
              <a:rPr lang="sr-Latn-RS" sz="3200" dirty="0" smtClean="0"/>
            </a:br>
            <a:endParaRPr lang="sr-Latn-RS" sz="3200" dirty="0"/>
          </a:p>
        </p:txBody>
      </p:sp>
      <p:sp>
        <p:nvSpPr>
          <p:cNvPr id="3" name="Subtitle 2"/>
          <p:cNvSpPr>
            <a:spLocks noGrp="1"/>
          </p:cNvSpPr>
          <p:nvPr>
            <p:ph type="subTitle" idx="1"/>
          </p:nvPr>
        </p:nvSpPr>
        <p:spPr>
          <a:xfrm>
            <a:off x="1056069" y="141668"/>
            <a:ext cx="10448544" cy="5761995"/>
          </a:xfrm>
        </p:spPr>
        <p:txBody>
          <a:bodyPr/>
          <a:lstStyle/>
          <a:p>
            <a:r>
              <a:rPr lang="sr-Latn-RS" sz="3200" dirty="0" smtClean="0"/>
              <a:t>3. Dan </a:t>
            </a:r>
            <a:r>
              <a:rPr lang="sr-Latn-RS" sz="3200" dirty="0"/>
              <a:t>obuke</a:t>
            </a:r>
          </a:p>
          <a:p>
            <a:r>
              <a:rPr lang="sr-Latn-RS" sz="3200" dirty="0" smtClean="0"/>
              <a:t>Treći </a:t>
            </a:r>
            <a:r>
              <a:rPr lang="sr-Latn-RS" sz="3200" dirty="0"/>
              <a:t>dan obuke se sastojao iz dva </a:t>
            </a:r>
            <a:r>
              <a:rPr lang="sr-Latn-RS" sz="3200" dirty="0" smtClean="0"/>
              <a:t>dela. Prvi </a:t>
            </a:r>
            <a:r>
              <a:rPr lang="sr-Latn-RS" sz="3200" dirty="0"/>
              <a:t>deo počeo je razgovorom po ugledu na </a:t>
            </a:r>
            <a:r>
              <a:rPr lang="sr-Latn-RS" sz="3200" i="1" dirty="0"/>
              <a:t>World Cafe</a:t>
            </a:r>
            <a:r>
              <a:rPr lang="sr-Latn-RS" sz="3200" dirty="0"/>
              <a:t> – metoda u kojoj svi učesnici razmenjuju svoja mišljenja i znanja o određenoj </a:t>
            </a:r>
            <a:r>
              <a:rPr lang="sr-Latn-RS" sz="3200" dirty="0" smtClean="0"/>
              <a:t>temi.</a:t>
            </a:r>
          </a:p>
          <a:p>
            <a:endParaRPr lang="sr-Latn-RS" dirty="0"/>
          </a:p>
        </p:txBody>
      </p:sp>
      <p:pic>
        <p:nvPicPr>
          <p:cNvPr id="5" name="Picture 2" descr="Гамификација у Прагу 3. д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5409" y="2944544"/>
            <a:ext cx="5213282" cy="3913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482357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74812" y="-726975"/>
            <a:ext cx="8915399" cy="7584975"/>
          </a:xfrm>
        </p:spPr>
        <p:txBody>
          <a:bodyPr>
            <a:normAutofit/>
          </a:bodyPr>
          <a:lstStyle/>
          <a:p>
            <a:r>
              <a:rPr lang="sr-Latn-RS" sz="3100" dirty="0"/>
              <a:t>U nastavku prvog dela obuke, koordinator nam je predstavio dve odlične igre koje možemo primenjivati u nastavi, a to su: </a:t>
            </a:r>
            <a:r>
              <a:rPr lang="sr-Latn-RS" sz="3100" i="1" dirty="0"/>
              <a:t>Dobble</a:t>
            </a:r>
            <a:r>
              <a:rPr lang="sr-Latn-RS" sz="3100" dirty="0"/>
              <a:t> i </a:t>
            </a:r>
            <a:r>
              <a:rPr lang="sr-Latn-RS" sz="3100" i="1" dirty="0"/>
              <a:t>Jungle speed</a:t>
            </a:r>
            <a:r>
              <a:rPr lang="sr-Latn-RS" sz="3100" dirty="0"/>
              <a:t>. </a:t>
            </a:r>
            <a:r>
              <a:rPr lang="sr-Latn-RS" sz="3100" i="1" dirty="0"/>
              <a:t>Dobble</a:t>
            </a:r>
            <a:r>
              <a:rPr lang="sr-Latn-RS" sz="3100" dirty="0"/>
              <a:t> je društvena igra koja je napravljena po matematičkom algoritmu i u kojoj se svi učesnici takmiče međusobno potpuno ravnopravno a kod učesnika razvija refleksne reakcije i sposobnosti opažanja. Ova igra je 2017-e god. proglašena za broj 1 društvenu igru u Velikoj Britaniji, Španiji i Nemačkoj. </a:t>
            </a:r>
            <a:r>
              <a:rPr lang="sr-Latn-RS" dirty="0"/>
              <a:t/>
            </a:r>
            <a:br>
              <a:rPr lang="sr-Latn-RS" dirty="0"/>
            </a:br>
            <a:endParaRPr lang="sr-Latn-RS" dirty="0"/>
          </a:p>
        </p:txBody>
      </p:sp>
    </p:spTree>
    <p:extLst>
      <p:ext uri="{BB962C8B-B14F-4D97-AF65-F5344CB8AC3E}">
        <p14:creationId xmlns:p14="http://schemas.microsoft.com/office/powerpoint/2010/main" val="18466938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3499" y="1388320"/>
            <a:ext cx="8538693" cy="5016758"/>
          </a:xfrm>
          <a:prstGeom prst="rect">
            <a:avLst/>
          </a:prstGeom>
        </p:spPr>
        <p:txBody>
          <a:bodyPr wrap="square">
            <a:spAutoFit/>
          </a:bodyPr>
          <a:lstStyle/>
          <a:p>
            <a:r>
              <a:rPr lang="sr-Latn-RS" sz="3200" dirty="0"/>
              <a:t>Edukativan karakter igrice ogleda se u činjenici da se može koristiti na časovima utvrđivanja gradiva (naročito novog vokabulara ako su u pitanju jezici), potom mogućnost izrade različitih kartica uz pomoć kompjuterskog programa omogućava učenicama da učestvuju u osmišljavanju nastavnog sredstva što upotrebi ovih kartica daje projektni karakter.</a:t>
            </a:r>
            <a:endParaRPr lang="sr-Latn-RS" sz="3200" dirty="0"/>
          </a:p>
        </p:txBody>
      </p:sp>
    </p:spTree>
    <p:extLst>
      <p:ext uri="{BB962C8B-B14F-4D97-AF65-F5344CB8AC3E}">
        <p14:creationId xmlns:p14="http://schemas.microsoft.com/office/powerpoint/2010/main" val="8234238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8" descr="http://www.oslucani.edu.rs/media/k2/galleries/594/prag4dan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1430" y="671203"/>
            <a:ext cx="4296046" cy="57280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8633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sr-Latn-RS" sz="3200" i="1" dirty="0"/>
              <a:t>Jungle speed</a:t>
            </a:r>
            <a:r>
              <a:rPr lang="sr-Latn-RS" sz="3200" dirty="0"/>
              <a:t> takođe ima jednostavna pravila, zabavna je igra i u njoj nema taktike, nema planiranja a u kojoj svi žele da zgrabe Totem. U ovoj igri se učesnici oslanjaju na svoj oštar osećaj posmatranja i brze reflekse. Obe igre lako su primenjive za većinu predmeta u školi.</a:t>
            </a:r>
          </a:p>
        </p:txBody>
      </p:sp>
    </p:spTree>
    <p:extLst>
      <p:ext uri="{BB962C8B-B14F-4D97-AF65-F5344CB8AC3E}">
        <p14:creationId xmlns:p14="http://schemas.microsoft.com/office/powerpoint/2010/main" val="307785472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833490" y="4777379"/>
            <a:ext cx="4671122" cy="634221"/>
          </a:xfrm>
        </p:spPr>
        <p:txBody>
          <a:bodyPr/>
          <a:lstStyle/>
          <a:p>
            <a:endParaRPr lang="sr-Latn-RS" dirty="0"/>
          </a:p>
        </p:txBody>
      </p:sp>
      <p:pic>
        <p:nvPicPr>
          <p:cNvPr id="2050" name="Picture 2" descr="http://www.oslucani.edu.rs/media/k2/galleries/593/prag3dan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0452" y="1046035"/>
            <a:ext cx="6096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s://coolplay.rs/wp-content/uploads/2019/08/JS-totem-i-karte-920x79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9413" y="2702363"/>
            <a:ext cx="4499276" cy="386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0507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7589" y="-579548"/>
            <a:ext cx="9547024" cy="6483210"/>
          </a:xfrm>
        </p:spPr>
        <p:txBody>
          <a:bodyPr>
            <a:noAutofit/>
          </a:bodyPr>
          <a:lstStyle/>
          <a:p>
            <a:r>
              <a:rPr lang="sr-Latn-RS" sz="3200" dirty="0" smtClean="0"/>
              <a:t/>
            </a:r>
            <a:br>
              <a:rPr lang="sr-Latn-RS" sz="3200" dirty="0" smtClean="0"/>
            </a:br>
            <a:r>
              <a:rPr lang="sr-Latn-RS" sz="3200" dirty="0" smtClean="0"/>
              <a:t>Drugi </a:t>
            </a:r>
            <a:r>
              <a:rPr lang="sr-Latn-RS" sz="3200" dirty="0"/>
              <a:t>deo 3. dana </a:t>
            </a:r>
            <a:r>
              <a:rPr lang="sr-Latn-RS" sz="3200" dirty="0" smtClean="0"/>
              <a:t>bile su </a:t>
            </a:r>
            <a:r>
              <a:rPr lang="sr-Latn-RS" sz="3200" dirty="0"/>
              <a:t>aktivnosti koje su se odvijale napolju, tj, u starom delu Praga. Koordinator nam je predstavio igru </a:t>
            </a:r>
            <a:r>
              <a:rPr lang="sr-Latn-RS" sz="3200" i="1" dirty="0"/>
              <a:t>City hunt</a:t>
            </a:r>
            <a:r>
              <a:rPr lang="sr-Latn-RS" sz="3200" dirty="0"/>
              <a:t> i svi učesnici seminara su bili podeljeni u dve grupe. Prvu grupu činile su učesnice iz Nemačke i Španije, dok su drugu grupu činili učesnici iz Srbije i Slovačke, pa je druga grupa dobila naziv ,,The Slavs’’. Cilj igre je bio bolje upoznati Češku i njen glavni grad Prag, a sve kroz aplikaciju </a:t>
            </a:r>
            <a:r>
              <a:rPr lang="sr-Latn-RS" sz="3200" i="1" dirty="0"/>
              <a:t>Actionbound </a:t>
            </a:r>
            <a:r>
              <a:rPr lang="sr-Latn-RS" sz="3200" dirty="0"/>
              <a:t>u kojoj smo morali da rešavamo zadatke u što kraće vreme. </a:t>
            </a:r>
          </a:p>
        </p:txBody>
      </p:sp>
    </p:spTree>
    <p:extLst>
      <p:ext uri="{BB962C8B-B14F-4D97-AF65-F5344CB8AC3E}">
        <p14:creationId xmlns:p14="http://schemas.microsoft.com/office/powerpoint/2010/main" val="42076851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36048" y="6413543"/>
            <a:ext cx="8339786" cy="2051600"/>
          </a:xfrm>
        </p:spPr>
        <p:txBody>
          <a:bodyPr/>
          <a:lstStyle/>
          <a:p>
            <a:endParaRPr lang="sr-Latn-RS" dirty="0"/>
          </a:p>
        </p:txBody>
      </p:sp>
      <p:sp>
        <p:nvSpPr>
          <p:cNvPr id="3" name="Subtitle 2"/>
          <p:cNvSpPr>
            <a:spLocks noGrp="1"/>
          </p:cNvSpPr>
          <p:nvPr>
            <p:ph type="subTitle" idx="1"/>
          </p:nvPr>
        </p:nvSpPr>
        <p:spPr>
          <a:xfrm>
            <a:off x="9337742" y="7443306"/>
            <a:ext cx="8915399" cy="1126283"/>
          </a:xfrm>
        </p:spPr>
        <p:txBody>
          <a:bodyPr/>
          <a:lstStyle/>
          <a:p>
            <a:endParaRPr lang="sr-Latn-RS" dirty="0"/>
          </a:p>
        </p:txBody>
      </p:sp>
      <p:pic>
        <p:nvPicPr>
          <p:cNvPr id="8194" name="Picture 2" descr="http://www.oslucani.edu.rs/media/k2/galleries/593/prag3dan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0620" y="711123"/>
            <a:ext cx="4276814" cy="57024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2170" y="711124"/>
            <a:ext cx="4271527" cy="5695370"/>
          </a:xfrm>
          <a:prstGeom prst="rect">
            <a:avLst/>
          </a:prstGeom>
        </p:spPr>
      </p:pic>
    </p:spTree>
    <p:extLst>
      <p:ext uri="{BB962C8B-B14F-4D97-AF65-F5344CB8AC3E}">
        <p14:creationId xmlns:p14="http://schemas.microsoft.com/office/powerpoint/2010/main" val="1480124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96226" y="360608"/>
            <a:ext cx="9083384" cy="5215944"/>
          </a:xfrm>
        </p:spPr>
        <p:txBody>
          <a:bodyPr>
            <a:noAutofit/>
          </a:bodyPr>
          <a:lstStyle/>
          <a:p>
            <a:r>
              <a:rPr lang="sr-Latn-RS" sz="3200" dirty="0" smtClean="0"/>
              <a:t/>
            </a:r>
            <a:br>
              <a:rPr lang="sr-Latn-RS" sz="3200" dirty="0" smtClean="0"/>
            </a:br>
            <a:r>
              <a:rPr lang="sr-Latn-RS" sz="3200" dirty="0"/>
              <a:t/>
            </a:r>
            <a:br>
              <a:rPr lang="sr-Latn-RS" sz="3200" dirty="0"/>
            </a:br>
            <a:r>
              <a:rPr lang="sr-Latn-RS" sz="3200" dirty="0" smtClean="0"/>
              <a:t/>
            </a:r>
            <a:br>
              <a:rPr lang="sr-Latn-RS" sz="3200" dirty="0" smtClean="0"/>
            </a:br>
            <a:r>
              <a:rPr lang="sr-Latn-RS" sz="3200" dirty="0"/>
              <a:t/>
            </a:r>
            <a:br>
              <a:rPr lang="sr-Latn-RS" sz="3200" dirty="0"/>
            </a:br>
            <a:r>
              <a:rPr lang="sr-Latn-RS" sz="3200" dirty="0" smtClean="0"/>
              <a:t>-Obuka </a:t>
            </a:r>
            <a:r>
              <a:rPr lang="sr-Latn-RS" sz="3200" dirty="0" smtClean="0"/>
              <a:t>je ogranizovana pod okriljem </a:t>
            </a:r>
            <a:r>
              <a:rPr lang="sr-Latn-RS" sz="3200" dirty="0"/>
              <a:t>Europass Teacher </a:t>
            </a:r>
            <a:r>
              <a:rPr lang="sr-Latn-RS" sz="3200" dirty="0" smtClean="0"/>
              <a:t>Academy. </a:t>
            </a:r>
            <a:r>
              <a:rPr lang="sr-Latn-RS" sz="3200" dirty="0" smtClean="0"/>
              <a:t/>
            </a:r>
            <a:br>
              <a:rPr lang="sr-Latn-RS" sz="3200" dirty="0" smtClean="0"/>
            </a:br>
            <a:r>
              <a:rPr lang="sr-Latn-RS" sz="3200" dirty="0" smtClean="0"/>
              <a:t>-Koordinator obuke  </a:t>
            </a:r>
            <a:r>
              <a:rPr lang="sr-Latn-RS" sz="3200" dirty="0" smtClean="0"/>
              <a:t>je Carmine Rodi Falanga, koji  je inače glavni koordinator ogranka  Teacher Academy koji se nalazi u Pragu.  </a:t>
            </a:r>
            <a:br>
              <a:rPr lang="sr-Latn-RS" sz="3200" dirty="0" smtClean="0"/>
            </a:br>
            <a:r>
              <a:rPr lang="sr-Latn-RS" sz="3200" dirty="0" smtClean="0"/>
              <a:t>-Glavni </a:t>
            </a:r>
            <a:r>
              <a:rPr lang="sr-Latn-RS" sz="3200" dirty="0" smtClean="0"/>
              <a:t>cilj obuke je naučiti kako na efikasan način integrisati elemente igre u nastavni proces.</a:t>
            </a:r>
            <a:br>
              <a:rPr lang="sr-Latn-RS" sz="3200" dirty="0" smtClean="0"/>
            </a:br>
            <a:endParaRPr lang="sr-Latn-RS" sz="3200" dirty="0"/>
          </a:p>
        </p:txBody>
      </p:sp>
    </p:spTree>
    <p:extLst>
      <p:ext uri="{BB962C8B-B14F-4D97-AF65-F5344CB8AC3E}">
        <p14:creationId xmlns:p14="http://schemas.microsoft.com/office/powerpoint/2010/main" val="8812906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764406" y="850006"/>
            <a:ext cx="9762185" cy="5324535"/>
          </a:xfrm>
          <a:prstGeom prst="rect">
            <a:avLst/>
          </a:prstGeom>
        </p:spPr>
        <p:txBody>
          <a:bodyPr wrap="square">
            <a:spAutoFit/>
          </a:bodyPr>
          <a:lstStyle/>
          <a:p>
            <a:r>
              <a:rPr lang="sr-Latn-RS" sz="3200" dirty="0"/>
              <a:t>4.dan obuke</a:t>
            </a:r>
            <a:br>
              <a:rPr lang="sr-Latn-RS" sz="3200" dirty="0"/>
            </a:br>
            <a:r>
              <a:rPr lang="sr-Latn-RS" sz="2800" dirty="0"/>
              <a:t>Četvrti dan obuke bio je posvećen društvenim igrama. </a:t>
            </a:r>
            <a:r>
              <a:rPr lang="sr-Latn-RS" sz="2800" dirty="0" smtClean="0"/>
              <a:t>Jedna</a:t>
            </a:r>
            <a:r>
              <a:rPr lang="sr-Latn-RS" sz="2800" dirty="0" smtClean="0"/>
              <a:t> </a:t>
            </a:r>
            <a:r>
              <a:rPr lang="sr-Latn-RS" sz="2800" dirty="0"/>
              <a:t>igra koja je </a:t>
            </a:r>
            <a:r>
              <a:rPr lang="sr-Latn-RS" sz="2800" dirty="0" smtClean="0"/>
              <a:t>ostavila najveći</a:t>
            </a:r>
            <a:r>
              <a:rPr lang="sr-Latn-RS" sz="2800" dirty="0" smtClean="0"/>
              <a:t> </a:t>
            </a:r>
            <a:r>
              <a:rPr lang="sr-Latn-RS" sz="2800" dirty="0"/>
              <a:t>utisak na nas polaznike je </a:t>
            </a:r>
            <a:r>
              <a:rPr lang="sr-Latn-RS" sz="2800" i="1" dirty="0"/>
              <a:t>DiXit, </a:t>
            </a:r>
            <a:r>
              <a:rPr lang="sr-Latn-RS" sz="2800" dirty="0"/>
              <a:t>igra koja podstiče maštu i kreativnost, ekspresivnost i pripovedačke veštine. Ova društvena igra može da se koristi i u grupnom radu jer podrazumeva učešće više igrača, može da se koristi na časovima maternjeg jezika, ali i na časovima jezika. Sve ove igre imaju i karakter porodičnih igara, čime podstičemo učenike da prezentujući svojim roditeljima ono što su radili u školi, podstaknu i njih same da se igraju sa njima. </a:t>
            </a:r>
            <a:endParaRPr lang="sr-Latn-RS" sz="2800" dirty="0"/>
          </a:p>
        </p:txBody>
      </p:sp>
    </p:spTree>
    <p:extLst>
      <p:ext uri="{BB962C8B-B14F-4D97-AF65-F5344CB8AC3E}">
        <p14:creationId xmlns:p14="http://schemas.microsoft.com/office/powerpoint/2010/main" val="35862378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descr="http://www.oslucani.edu.rs/media/k2/galleries/594/prag4dan_0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442052" y="740020"/>
            <a:ext cx="2833687" cy="3778250"/>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http://www.oslucani.edu.rs/media/k2/galleries/594/prag4dan_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36607" y="1212116"/>
            <a:ext cx="3923587" cy="5231450"/>
          </a:xfrm>
          <a:prstGeom prst="rect">
            <a:avLst/>
          </a:prstGeom>
          <a:noFill/>
          <a:extLst>
            <a:ext uri="{909E8E84-426E-40DD-AFC4-6F175D3DCCD1}">
              <a14:hiddenFill xmlns:a14="http://schemas.microsoft.com/office/drawing/2010/main">
                <a:solidFill>
                  <a:srgbClr val="FFFFFF"/>
                </a:solidFill>
              </a14:hiddenFill>
            </a:ext>
          </a:extLst>
        </p:spPr>
      </p:pic>
      <p:pic>
        <p:nvPicPr>
          <p:cNvPr id="9226" name="Picture 10" descr="http://www.oslucani.edu.rs/media/k2/galleries/594/prag4dan_1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606" y="1512379"/>
            <a:ext cx="3785446" cy="5047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998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4" name="Picture 4" descr="http://www.oslucani.edu.rs/media/k2/galleries/594/prag4dan_0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0869" y="590973"/>
            <a:ext cx="5581874" cy="4186406"/>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http://www.oslucani.edu.rs/media/k2/galleries/594/prag4dan_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9137" y="935752"/>
            <a:ext cx="4235539" cy="56473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72723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799" y="553792"/>
            <a:ext cx="9585661" cy="5859207"/>
          </a:xfrm>
        </p:spPr>
        <p:txBody>
          <a:bodyPr>
            <a:noAutofit/>
          </a:bodyPr>
          <a:lstStyle/>
          <a:p>
            <a:r>
              <a:rPr lang="sr-Latn-RS" sz="3200" dirty="0" smtClean="0"/>
              <a:t>5. Dan obuke</a:t>
            </a:r>
            <a:br>
              <a:rPr lang="sr-Latn-RS" sz="3200" dirty="0" smtClean="0"/>
            </a:br>
            <a:r>
              <a:rPr lang="sr-Latn-RS" sz="3200" dirty="0" smtClean="0"/>
              <a:t>Petog dana obuke </a:t>
            </a:r>
            <a:r>
              <a:rPr lang="sr-Latn-RS" sz="3200" dirty="0"/>
              <a:t>imali smo zadatak da osmislimo pripremu za jedan čas u kome ćemo primeniti nešto od onoga što smo naučili ili saznali na obuci. Naša grupa je radila kao tim i osmislila čas utvrđivanja vokabulara uz pomoć Dobblo kartica koje bi učenici najpre kreirali podeljeni </a:t>
            </a:r>
            <a:r>
              <a:rPr lang="sr-Latn-RS" sz="3200" dirty="0" smtClean="0"/>
              <a:t>po </a:t>
            </a:r>
            <a:r>
              <a:rPr lang="sr-Latn-RS" sz="3200" dirty="0"/>
              <a:t>grupama, a zatim se igrali primenjujući stečeno znanje. Svaki učesnik obuke predstavio je svoj plan za čas, dok smo mi kao slušaoci zapisivali zanimljive pojedinosti koje se mogu </a:t>
            </a:r>
            <a:r>
              <a:rPr lang="sr-Latn-RS" sz="3200" dirty="0" smtClean="0"/>
              <a:t>primeniti </a:t>
            </a:r>
            <a:r>
              <a:rPr lang="sr-Latn-RS" sz="3200" dirty="0"/>
              <a:t>na času. </a:t>
            </a:r>
          </a:p>
        </p:txBody>
      </p:sp>
    </p:spTree>
    <p:extLst>
      <p:ext uri="{BB962C8B-B14F-4D97-AF65-F5344CB8AC3E}">
        <p14:creationId xmlns:p14="http://schemas.microsoft.com/office/powerpoint/2010/main" val="13402953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77285" y="1429555"/>
            <a:ext cx="10023541" cy="3566767"/>
          </a:xfrm>
        </p:spPr>
        <p:txBody>
          <a:bodyPr>
            <a:noAutofit/>
          </a:bodyPr>
          <a:lstStyle/>
          <a:p>
            <a:r>
              <a:rPr lang="sr-Latn-RS" sz="3200" dirty="0"/>
              <a:t>Najlepši deo dana je bila dodela diploma, gde je svaki učesnik imao zadatak da dodeli diplomu jednom od polaznika i da pritom uputi neku rečenicu koja je sublimirala sve što smo prošli ili naučili ovih pet dana obuke</a:t>
            </a:r>
            <a:r>
              <a:rPr lang="sr-Latn-RS" sz="3200" dirty="0" smtClean="0"/>
              <a:t>.</a:t>
            </a:r>
            <a:br>
              <a:rPr lang="sr-Latn-RS" sz="3200" dirty="0" smtClean="0"/>
            </a:br>
            <a:r>
              <a:rPr lang="sr-Latn-RS" sz="3200" b="1" dirty="0"/>
              <a:t/>
            </a:r>
            <a:br>
              <a:rPr lang="sr-Latn-RS" sz="3200" b="1" dirty="0"/>
            </a:br>
            <a:r>
              <a:rPr lang="sr-Latn-RS" sz="3200" dirty="0"/>
              <a:t> </a:t>
            </a:r>
          </a:p>
        </p:txBody>
      </p:sp>
    </p:spTree>
    <p:extLst>
      <p:ext uri="{BB962C8B-B14F-4D97-AF65-F5344CB8AC3E}">
        <p14:creationId xmlns:p14="http://schemas.microsoft.com/office/powerpoint/2010/main" val="56170239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oslucani.edu.rs/media/k2/galleries/595/prag5dan_0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6225" y="716396"/>
            <a:ext cx="4215006" cy="5620009"/>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oslucani.edu.rs/media/k2/galleries/595/prag5dan_0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9480" y="1233093"/>
            <a:ext cx="4218680" cy="5624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89947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sr-Latn-RS"/>
          </a:p>
        </p:txBody>
      </p:sp>
      <p:pic>
        <p:nvPicPr>
          <p:cNvPr id="12290" name="Picture 2" descr="http://www.oslucani.edu.rs/media/k2/galleries/595/prag5dan_0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2403" y="461380"/>
            <a:ext cx="4572000" cy="609600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www.oslucani.edu.rs/media/k2/galleries/595/prag5dan_0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2612" y="461380"/>
            <a:ext cx="4572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0531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oslucani.edu.rs/media/k2/galleries/595/prag5dan_0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26524" y="386366"/>
            <a:ext cx="9994005" cy="6471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3236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www.oslucani.edu.rs/media/k2/galleries/588/d1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8344" y="365834"/>
            <a:ext cx="4404574" cy="60960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www.oslucani.edu.rs/media/k2/galleries/595/prag5dan_0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6909" y="365834"/>
            <a:ext cx="4572000" cy="6096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970265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8" name="Picture 6" descr="http://www.oslucani.edu.rs/media/k2/galleries/595/prag5dan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1482" y="606378"/>
            <a:ext cx="4419063" cy="589208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9864" y="302152"/>
            <a:ext cx="3554569" cy="6312221"/>
          </a:xfrm>
          <a:prstGeom prst="rect">
            <a:avLst/>
          </a:prstGeom>
        </p:spPr>
      </p:pic>
    </p:spTree>
    <p:extLst>
      <p:ext uri="{BB962C8B-B14F-4D97-AF65-F5344CB8AC3E}">
        <p14:creationId xmlns:p14="http://schemas.microsoft.com/office/powerpoint/2010/main" val="19405679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71223" y="1056068"/>
            <a:ext cx="9933389" cy="4855154"/>
          </a:xfrm>
        </p:spPr>
        <p:txBody>
          <a:bodyPr>
            <a:noAutofit/>
          </a:bodyPr>
          <a:lstStyle/>
          <a:p>
            <a:r>
              <a:rPr lang="sr-Latn-RS" sz="3200" dirty="0"/>
              <a:t>Obuku je pohađalo ukupno 7 polaznika: 2 polaznika iz Nemačke, 1 iz Španije, 1 iz Slovačke i 3 polaznika iz Srbije. </a:t>
            </a:r>
            <a:endParaRPr lang="sr-Latn-RS" sz="3200" dirty="0" smtClean="0"/>
          </a:p>
          <a:p>
            <a:endParaRPr lang="sr-Latn-RS" sz="3200" dirty="0"/>
          </a:p>
        </p:txBody>
      </p:sp>
      <p:pic>
        <p:nvPicPr>
          <p:cNvPr id="4" name="Picture 2" descr="Гамификација у Прагу 5. дан"/>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8050" y="2760482"/>
            <a:ext cx="5203065" cy="39127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59679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89214" y="5241701"/>
            <a:ext cx="2755518" cy="946598"/>
          </a:xfrm>
        </p:spPr>
        <p:txBody>
          <a:bodyPr>
            <a:normAutofit fontScale="90000"/>
          </a:bodyPr>
          <a:lstStyle/>
          <a:p>
            <a:r>
              <a:rPr lang="sr-Latn-RS" dirty="0" smtClean="0"/>
              <a:t/>
            </a:r>
            <a:br>
              <a:rPr lang="sr-Latn-RS" dirty="0" smtClean="0"/>
            </a:br>
            <a:r>
              <a:rPr lang="sr-Latn-RS" dirty="0"/>
              <a:t/>
            </a:r>
            <a:br>
              <a:rPr lang="sr-Latn-RS" dirty="0"/>
            </a:br>
            <a:r>
              <a:rPr lang="sr-Latn-RS" dirty="0" smtClean="0"/>
              <a:t/>
            </a:r>
            <a:br>
              <a:rPr lang="sr-Latn-RS" dirty="0" smtClean="0"/>
            </a:br>
            <a:r>
              <a:rPr lang="sr-Latn-RS" dirty="0" smtClean="0"/>
              <a:t>the end</a:t>
            </a:r>
            <a:endParaRPr lang="sr-Latn-R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66716" y="520093"/>
            <a:ext cx="4069724" cy="566820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95477" y="520093"/>
            <a:ext cx="4962146" cy="4579942"/>
          </a:xfrm>
          <a:prstGeom prst="rect">
            <a:avLst/>
          </a:prstGeom>
        </p:spPr>
      </p:pic>
    </p:spTree>
    <p:extLst>
      <p:ext uri="{BB962C8B-B14F-4D97-AF65-F5344CB8AC3E}">
        <p14:creationId xmlns:p14="http://schemas.microsoft.com/office/powerpoint/2010/main" val="11593354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00766" y="373487"/>
            <a:ext cx="10203846" cy="5537735"/>
          </a:xfrm>
        </p:spPr>
        <p:txBody>
          <a:bodyPr>
            <a:normAutofit/>
          </a:bodyPr>
          <a:lstStyle/>
          <a:p>
            <a:endParaRPr lang="sr-Latn-RS" sz="2800" dirty="0" smtClean="0"/>
          </a:p>
          <a:p>
            <a:endParaRPr lang="sr-Latn-RS" sz="2800" dirty="0"/>
          </a:p>
          <a:p>
            <a:endParaRPr lang="sr-Latn-RS" sz="2800" dirty="0" smtClean="0"/>
          </a:p>
          <a:p>
            <a:r>
              <a:rPr lang="sr-Latn-RS" sz="3200" dirty="0" smtClean="0"/>
              <a:t>Kroz </a:t>
            </a:r>
            <a:r>
              <a:rPr lang="sr-Latn-RS" sz="3200" dirty="0"/>
              <a:t>pet radnih dana učili smo kako da napravimo edukativnu igru, da sastavimo plan časa koji će integrisati elemente igara sa kojim smo se upoznali tokom obuke, spoznali smo razliku između igara i gemifikacije i upoznali se sa zanimljivim društvenim igrama koje se mogu primeniti u toku samog časa.</a:t>
            </a:r>
          </a:p>
          <a:p>
            <a:endParaRPr lang="sr-Latn-RS" dirty="0"/>
          </a:p>
        </p:txBody>
      </p:sp>
    </p:spTree>
    <p:extLst>
      <p:ext uri="{BB962C8B-B14F-4D97-AF65-F5344CB8AC3E}">
        <p14:creationId xmlns:p14="http://schemas.microsoft.com/office/powerpoint/2010/main" val="1693426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9105" y="914401"/>
            <a:ext cx="9495508" cy="4924188"/>
          </a:xfrm>
        </p:spPr>
        <p:txBody>
          <a:bodyPr>
            <a:normAutofit fontScale="90000"/>
          </a:bodyPr>
          <a:lstStyle/>
          <a:p>
            <a:r>
              <a:rPr lang="sr-Latn-RS" dirty="0" smtClean="0"/>
              <a:t/>
            </a:r>
            <a:br>
              <a:rPr lang="sr-Latn-RS" dirty="0" smtClean="0"/>
            </a:br>
            <a:r>
              <a:rPr lang="sr-Latn-RS" dirty="0"/>
              <a:t/>
            </a:r>
            <a:br>
              <a:rPr lang="sr-Latn-RS" dirty="0"/>
            </a:br>
            <a:r>
              <a:rPr lang="sr-Latn-RS" dirty="0" smtClean="0"/>
              <a:t/>
            </a:r>
            <a:br>
              <a:rPr lang="sr-Latn-RS" dirty="0" smtClean="0"/>
            </a:br>
            <a:r>
              <a:rPr lang="sr-Latn-RS" dirty="0" smtClean="0"/>
              <a:t>1</a:t>
            </a:r>
            <a:r>
              <a:rPr lang="sr-Latn-RS" dirty="0" smtClean="0"/>
              <a:t>. Dan obuke </a:t>
            </a:r>
            <a:br>
              <a:rPr lang="sr-Latn-RS" dirty="0" smtClean="0"/>
            </a:br>
            <a:r>
              <a:rPr lang="sr-Latn-RS" sz="3600" dirty="0"/>
              <a:t>Prvi dan obuke započeo je međusobnim predstavljanjem učesnika obuke</a:t>
            </a:r>
            <a:r>
              <a:rPr lang="sr-Latn-RS" sz="3600" dirty="0" smtClean="0"/>
              <a:t>.</a:t>
            </a:r>
            <a:r>
              <a:rPr lang="sr-Latn-RS" sz="3600" dirty="0"/>
              <a:t> Upoznavanje </a:t>
            </a:r>
            <a:r>
              <a:rPr lang="sr-Latn-RS" sz="3600" dirty="0" smtClean="0"/>
              <a:t>učesnika </a:t>
            </a:r>
            <a:r>
              <a:rPr lang="sr-Latn-RS" sz="3600" dirty="0"/>
              <a:t>ostvareno je kroz igru </a:t>
            </a:r>
            <a:r>
              <a:rPr lang="sr-Latn-RS" sz="3600" i="1" dirty="0"/>
              <a:t>Human Bingo </a:t>
            </a:r>
            <a:r>
              <a:rPr lang="sr-Latn-RS" sz="3600" dirty="0"/>
              <a:t>čiji je cilj bio da se pronađu osobe koje odgovaraju određenom opisu. Nakon upoznavanja usledile su prezentacije škola </a:t>
            </a:r>
            <a:r>
              <a:rPr lang="sr-Latn-RS" sz="3600" dirty="0" smtClean="0"/>
              <a:t>i </a:t>
            </a:r>
            <a:r>
              <a:rPr lang="sr-Latn-RS" sz="3600" dirty="0" smtClean="0"/>
              <a:t>kompanija </a:t>
            </a:r>
            <a:r>
              <a:rPr lang="sr-Latn-RS" sz="3600" dirty="0"/>
              <a:t>u kojima polaznici rade. </a:t>
            </a:r>
            <a:r>
              <a:rPr lang="sr-Latn-RS" sz="3600" dirty="0" smtClean="0"/>
              <a:t/>
            </a:r>
            <a:br>
              <a:rPr lang="sr-Latn-RS" sz="3600" dirty="0" smtClean="0"/>
            </a:br>
            <a:endParaRPr lang="sr-Latn-RS" sz="3600" dirty="0"/>
          </a:p>
        </p:txBody>
      </p:sp>
    </p:spTree>
    <p:extLst>
      <p:ext uri="{BB962C8B-B14F-4D97-AF65-F5344CB8AC3E}">
        <p14:creationId xmlns:p14="http://schemas.microsoft.com/office/powerpoint/2010/main" val="18546618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1609859"/>
            <a:ext cx="9868996" cy="5563674"/>
          </a:xfrm>
        </p:spPr>
        <p:txBody>
          <a:bodyPr>
            <a:normAutofit fontScale="90000"/>
          </a:bodyPr>
          <a:lstStyle/>
          <a:p>
            <a:r>
              <a:rPr lang="sr-Latn-RS" sz="3600" dirty="0"/>
              <a:t>Nakon </a:t>
            </a:r>
            <a:r>
              <a:rPr lang="sr-Latn-RS" sz="3600" dirty="0" smtClean="0"/>
              <a:t>teorijskog </a:t>
            </a:r>
            <a:r>
              <a:rPr lang="sr-Latn-RS" sz="3600" dirty="0"/>
              <a:t>dela izvedeni su </a:t>
            </a:r>
            <a:r>
              <a:rPr lang="sr-Latn-RS" sz="3600" dirty="0" smtClean="0"/>
              <a:t>najbitniji elementi koje </a:t>
            </a:r>
            <a:r>
              <a:rPr lang="sr-Latn-RS" sz="3600" dirty="0"/>
              <a:t>svaka igra </a:t>
            </a:r>
            <a:r>
              <a:rPr lang="sr-Latn-RS" sz="3600" dirty="0" smtClean="0"/>
              <a:t>treba ima da </a:t>
            </a:r>
            <a:r>
              <a:rPr lang="sr-Latn-RS" sz="3600" dirty="0"/>
              <a:t>bi bila </a:t>
            </a:r>
            <a:r>
              <a:rPr lang="sr-Latn-RS" sz="3600" dirty="0" smtClean="0"/>
              <a:t>uspešna: </a:t>
            </a:r>
            <a:br>
              <a:rPr lang="sr-Latn-RS" sz="3600" dirty="0" smtClean="0"/>
            </a:br>
            <a:r>
              <a:rPr lang="sr-Latn-RS" sz="3600" dirty="0" smtClean="0"/>
              <a:t>1</a:t>
            </a:r>
            <a:r>
              <a:rPr lang="sr-Latn-RS" sz="3600" dirty="0"/>
              <a:t>) cilj, </a:t>
            </a:r>
            <a:r>
              <a:rPr lang="sr-Latn-RS" sz="3600" dirty="0" smtClean="0"/>
              <a:t/>
            </a:r>
            <a:br>
              <a:rPr lang="sr-Latn-RS" sz="3600" dirty="0" smtClean="0"/>
            </a:br>
            <a:r>
              <a:rPr lang="sr-Latn-RS" sz="3600" dirty="0" smtClean="0"/>
              <a:t>2</a:t>
            </a:r>
            <a:r>
              <a:rPr lang="sr-Latn-RS" sz="3600" dirty="0"/>
              <a:t>) takmičarsku komponentu, </a:t>
            </a:r>
            <a:r>
              <a:rPr lang="sr-Latn-RS" sz="3600" dirty="0" smtClean="0"/>
              <a:t/>
            </a:r>
            <a:br>
              <a:rPr lang="sr-Latn-RS" sz="3600" dirty="0" smtClean="0"/>
            </a:br>
            <a:r>
              <a:rPr lang="sr-Latn-RS" sz="3600" dirty="0" smtClean="0"/>
              <a:t>3</a:t>
            </a:r>
            <a:r>
              <a:rPr lang="sr-Latn-RS" sz="3600" dirty="0"/>
              <a:t>) zabavni karakter, </a:t>
            </a:r>
            <a:r>
              <a:rPr lang="sr-Latn-RS" sz="3600" dirty="0" smtClean="0"/>
              <a:t/>
            </a:r>
            <a:br>
              <a:rPr lang="sr-Latn-RS" sz="3600" dirty="0" smtClean="0"/>
            </a:br>
            <a:r>
              <a:rPr lang="sr-Latn-RS" sz="3600" dirty="0" smtClean="0"/>
              <a:t>4</a:t>
            </a:r>
            <a:r>
              <a:rPr lang="sr-Latn-RS" sz="3600" dirty="0"/>
              <a:t>) jasno postavljena pravila, </a:t>
            </a:r>
            <a:r>
              <a:rPr lang="sr-Latn-RS" sz="3600" dirty="0" smtClean="0"/>
              <a:t/>
            </a:r>
            <a:br>
              <a:rPr lang="sr-Latn-RS" sz="3600" dirty="0" smtClean="0"/>
            </a:br>
            <a:r>
              <a:rPr lang="sr-Latn-RS" sz="3600" dirty="0" smtClean="0"/>
              <a:t>5</a:t>
            </a:r>
            <a:r>
              <a:rPr lang="sr-Latn-RS" sz="3600" dirty="0"/>
              <a:t>) problem koji treba da se reši, </a:t>
            </a:r>
            <a:r>
              <a:rPr lang="sr-Latn-RS" sz="3600" dirty="0" smtClean="0"/>
              <a:t/>
            </a:r>
            <a:br>
              <a:rPr lang="sr-Latn-RS" sz="3600" dirty="0" smtClean="0"/>
            </a:br>
            <a:r>
              <a:rPr lang="sr-Latn-RS" sz="3600" dirty="0" smtClean="0"/>
              <a:t>6</a:t>
            </a:r>
            <a:r>
              <a:rPr lang="sr-Latn-RS" sz="3600" dirty="0"/>
              <a:t>) </a:t>
            </a:r>
            <a:r>
              <a:rPr lang="sr-Latn-RS" sz="3600" dirty="0" smtClean="0"/>
              <a:t>interakcija </a:t>
            </a:r>
            <a:r>
              <a:rPr lang="sr-Latn-RS" sz="3600" dirty="0"/>
              <a:t>učenika. </a:t>
            </a:r>
            <a:r>
              <a:rPr lang="sr-Latn-RS" sz="3600" dirty="0" smtClean="0"/>
              <a:t/>
            </a:r>
            <a:br>
              <a:rPr lang="sr-Latn-RS" sz="3600" dirty="0" smtClean="0"/>
            </a:br>
            <a:r>
              <a:rPr lang="sr-Latn-RS" sz="2800" dirty="0"/>
              <a:t/>
            </a:r>
            <a:br>
              <a:rPr lang="sr-Latn-RS" sz="2800" dirty="0"/>
            </a:br>
            <a:r>
              <a:rPr lang="sr-Latn-RS" dirty="0"/>
              <a:t/>
            </a:r>
            <a:br>
              <a:rPr lang="sr-Latn-RS" dirty="0"/>
            </a:br>
            <a:endParaRPr lang="sr-Latn-RS" dirty="0"/>
          </a:p>
        </p:txBody>
      </p:sp>
    </p:spTree>
    <p:extLst>
      <p:ext uri="{BB962C8B-B14F-4D97-AF65-F5344CB8AC3E}">
        <p14:creationId xmlns:p14="http://schemas.microsoft.com/office/powerpoint/2010/main" val="30802391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96979" y="669700"/>
            <a:ext cx="8796271" cy="5293757"/>
          </a:xfrm>
          <a:prstGeom prst="rect">
            <a:avLst/>
          </a:prstGeom>
        </p:spPr>
        <p:txBody>
          <a:bodyPr wrap="square">
            <a:spAutoFit/>
          </a:bodyPr>
          <a:lstStyle/>
          <a:p>
            <a:r>
              <a:rPr lang="sr-Latn-RS" sz="3200" dirty="0"/>
              <a:t>Zaključci na kraju </a:t>
            </a:r>
            <a:r>
              <a:rPr lang="sr-Latn-RS" sz="3200" dirty="0" smtClean="0"/>
              <a:t>igre u kojoj smo primenili Lego kockice, </a:t>
            </a:r>
            <a:r>
              <a:rPr lang="sr-Latn-RS" sz="3200" dirty="0"/>
              <a:t>a koji se mogu primeniti na bilo koji grupni rad sa učenicima su sledeći: </a:t>
            </a:r>
            <a:r>
              <a:rPr lang="sr-Latn-RS" sz="3200" dirty="0" smtClean="0"/>
              <a:t>1) bitno </a:t>
            </a:r>
            <a:r>
              <a:rPr lang="sr-Latn-RS" sz="3200" dirty="0"/>
              <a:t>je naglasitii cilj </a:t>
            </a:r>
            <a:r>
              <a:rPr lang="sr-Latn-RS" sz="3200" dirty="0" smtClean="0"/>
              <a:t>aktivnosti</a:t>
            </a:r>
          </a:p>
          <a:p>
            <a:r>
              <a:rPr lang="sr-Latn-RS" sz="3200" dirty="0" smtClean="0"/>
              <a:t>2) jasne </a:t>
            </a:r>
            <a:r>
              <a:rPr lang="sr-Latn-RS" sz="3200" dirty="0"/>
              <a:t>instrukcije za rad, </a:t>
            </a:r>
            <a:endParaRPr lang="sr-Latn-RS" sz="3200" dirty="0" smtClean="0"/>
          </a:p>
          <a:p>
            <a:r>
              <a:rPr lang="sr-Latn-RS" sz="3200" dirty="0" smtClean="0"/>
              <a:t>3) dobro </a:t>
            </a:r>
            <a:r>
              <a:rPr lang="sr-Latn-RS" sz="3200" dirty="0"/>
              <a:t>planiranje je ključ za uspeh, </a:t>
            </a:r>
            <a:endParaRPr lang="sr-Latn-RS" sz="3200" dirty="0" smtClean="0"/>
          </a:p>
          <a:p>
            <a:r>
              <a:rPr lang="sr-Latn-RS" sz="3200" dirty="0" smtClean="0"/>
              <a:t>4) neophodno </a:t>
            </a:r>
            <a:r>
              <a:rPr lang="sr-Latn-RS" sz="3200" dirty="0"/>
              <a:t>je izvršiti podelu poslova</a:t>
            </a:r>
            <a:r>
              <a:rPr lang="sr-Latn-RS" sz="3200" dirty="0" smtClean="0"/>
              <a:t>,</a:t>
            </a:r>
          </a:p>
          <a:p>
            <a:r>
              <a:rPr lang="sr-Latn-RS" sz="3200" dirty="0" smtClean="0"/>
              <a:t>5) značaj </a:t>
            </a:r>
            <a:r>
              <a:rPr lang="sr-Latn-RS" sz="3200" dirty="0"/>
              <a:t>međusobne saradnje, </a:t>
            </a:r>
            <a:endParaRPr lang="sr-Latn-RS" sz="3200" dirty="0" smtClean="0"/>
          </a:p>
          <a:p>
            <a:r>
              <a:rPr lang="sr-Latn-RS" sz="3200" dirty="0" smtClean="0"/>
              <a:t>6)poverenje </a:t>
            </a:r>
            <a:r>
              <a:rPr lang="sr-Latn-RS" sz="3200" dirty="0"/>
              <a:t>u svoje saigrače, tj.članove grupe.</a:t>
            </a:r>
            <a:r>
              <a:rPr lang="sr-Latn-RS" dirty="0"/>
              <a:t/>
            </a:r>
            <a:br>
              <a:rPr lang="sr-Latn-RS" dirty="0"/>
            </a:br>
            <a:endParaRPr lang="sr-Latn-RS" dirty="0"/>
          </a:p>
        </p:txBody>
      </p:sp>
    </p:spTree>
    <p:extLst>
      <p:ext uri="{BB962C8B-B14F-4D97-AF65-F5344CB8AC3E}">
        <p14:creationId xmlns:p14="http://schemas.microsoft.com/office/powerpoint/2010/main" val="241442661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054064" y="7977696"/>
            <a:ext cx="4516809" cy="1105205"/>
          </a:xfrm>
        </p:spPr>
        <p:txBody>
          <a:bodyPr/>
          <a:lstStyle/>
          <a:p>
            <a:endParaRPr lang="sr-Latn-RS" dirty="0"/>
          </a:p>
        </p:txBody>
      </p:sp>
      <p:sp>
        <p:nvSpPr>
          <p:cNvPr id="3" name="Subtitle 2"/>
          <p:cNvSpPr>
            <a:spLocks noGrp="1"/>
          </p:cNvSpPr>
          <p:nvPr>
            <p:ph type="subTitle" idx="1"/>
          </p:nvPr>
        </p:nvSpPr>
        <p:spPr/>
        <p:txBody>
          <a:bodyPr/>
          <a:lstStyle/>
          <a:p>
            <a:endParaRPr lang="sr-Latn-RS"/>
          </a:p>
        </p:txBody>
      </p:sp>
      <p:pic>
        <p:nvPicPr>
          <p:cNvPr id="4" name="Picture 2" descr="http://www.oslucani.edu.rs/media/k2/galleries/588/d1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8317" y="1507276"/>
            <a:ext cx="2860138" cy="507674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www.oslucani.edu.rs/media/k2/galleries/588/d1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36194" y="819113"/>
            <a:ext cx="3182110" cy="424281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www.oslucani.edu.rs/media/k2/galleries/588/d1f.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26043" y="2382775"/>
            <a:ext cx="3086308" cy="4115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288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81071" y="927279"/>
            <a:ext cx="10023542" cy="4976383"/>
          </a:xfrm>
        </p:spPr>
        <p:txBody>
          <a:bodyPr/>
          <a:lstStyle/>
          <a:p>
            <a:endParaRPr lang="sr-Latn-RS" dirty="0" smtClean="0"/>
          </a:p>
          <a:p>
            <a:r>
              <a:rPr lang="sr-Latn-RS" dirty="0" smtClean="0"/>
              <a:t>      </a:t>
            </a:r>
            <a:r>
              <a:rPr lang="sr-Latn-RS" sz="3200" dirty="0" smtClean="0"/>
              <a:t>2. dan obuke </a:t>
            </a:r>
          </a:p>
          <a:p>
            <a:r>
              <a:rPr lang="sr-Latn-RS" sz="3200" dirty="0" smtClean="0"/>
              <a:t>Nakon teorijskog dela imali smo praktičan zadatak da </a:t>
            </a:r>
            <a:r>
              <a:rPr lang="sr-Latn-RS" sz="3200" dirty="0"/>
              <a:t>svi pojedinačno osmislimo i napravimo neku svoju društvenu igru </a:t>
            </a:r>
            <a:r>
              <a:rPr lang="sr-Latn-RS" sz="3200" dirty="0" smtClean="0"/>
              <a:t>u </a:t>
            </a:r>
            <a:r>
              <a:rPr lang="sr-Latn-RS" sz="3200" dirty="0"/>
              <a:t>kojoj ćemo koristiti sve potrebne elemente dobre igre. Krajnji rezultati su bili fantastični</a:t>
            </a:r>
            <a:r>
              <a:rPr lang="sr-Latn-RS" sz="3200" dirty="0" smtClean="0"/>
              <a:t>!</a:t>
            </a:r>
          </a:p>
          <a:p>
            <a:endParaRPr lang="sr-Latn-RS" dirty="0"/>
          </a:p>
          <a:p>
            <a:endParaRPr lang="sr-Latn-RS" dirty="0"/>
          </a:p>
        </p:txBody>
      </p:sp>
    </p:spTree>
    <p:extLst>
      <p:ext uri="{BB962C8B-B14F-4D97-AF65-F5344CB8AC3E}">
        <p14:creationId xmlns:p14="http://schemas.microsoft.com/office/powerpoint/2010/main" val="1357538099"/>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567</TotalTime>
  <Words>479</Words>
  <Application>Microsoft Office PowerPoint</Application>
  <PresentationFormat>Widescreen</PresentationFormat>
  <Paragraphs>38</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Century Gothic</vt:lpstr>
      <vt:lpstr>Wingdings 3</vt:lpstr>
      <vt:lpstr>Wisp</vt:lpstr>
      <vt:lpstr>PowerPoint Presentation</vt:lpstr>
      <vt:lpstr>    -Obuka je ogranizovana pod okriljem Europass Teacher Academy.  -Koordinator obuke  je Carmine Rodi Falanga, koji  je inače glavni koordinator ogranka  Teacher Academy koji se nalazi u Pragu.   -Glavni cilj obuke je naučiti kako na efikasan način integrisati elemente igre u nastavni proces. </vt:lpstr>
      <vt:lpstr>PowerPoint Presentation</vt:lpstr>
      <vt:lpstr>PowerPoint Presentation</vt:lpstr>
      <vt:lpstr>   1. Dan obuke  Prvi dan obuke započeo je međusobnim predstavljanjem učesnika obuke. Upoznavanje učesnika ostvareno je kroz igru Human Bingo čiji je cilj bio da se pronađu osobe koje odgovaraju određenom opisu. Nakon upoznavanja usledile su prezentacije škola i kompanija u kojima polaznici rade.  </vt:lpstr>
      <vt:lpstr>Nakon teorijskog dela izvedeni su najbitniji elementi koje svaka igra treba ima da bi bila uspešna:  1) cilj,  2) takmičarsku komponentu,  3) zabavni karakter,  4) jasno postavljena pravila,  5) problem koji treba da se reši,  6) interakcija učenika.    </vt:lpstr>
      <vt:lpstr>PowerPoint Presentation</vt:lpstr>
      <vt:lpstr>PowerPoint Presentation</vt:lpstr>
      <vt:lpstr>PowerPoint Presentation</vt:lpstr>
      <vt:lpstr>PowerPoint Presentation</vt:lpstr>
      <vt:lpstr>PowerPoint Presentation</vt:lpstr>
      <vt:lpstr>     </vt:lpstr>
      <vt:lpstr>U nastavku prvog dela obuke, koordinator nam je predstavio dve odlične igre koje možemo primenjivati u nastavi, a to su: Dobble i Jungle speed. Dobble je društvena igra koja je napravljena po matematičkom algoritmu i u kojoj se svi učesnici takmiče međusobno potpuno ravnopravno a kod učesnika razvija refleksne reakcije i sposobnosti opažanja. Ova igra je 2017-e god. proglašena za broj 1 društvenu igru u Velikoj Britaniji, Španiji i Nemačkoj.  </vt:lpstr>
      <vt:lpstr>PowerPoint Presentation</vt:lpstr>
      <vt:lpstr>PowerPoint Presentation</vt:lpstr>
      <vt:lpstr>Jungle speed takođe ima jednostavna pravila, zabavna je igra i u njoj nema taktike, nema planiranja a u kojoj svi žele da zgrabe Totem. U ovoj igri se učesnici oslanjaju na svoj oštar osećaj posmatranja i brze reflekse. Obe igre lako su primenjive za većinu predmeta u školi.</vt:lpstr>
      <vt:lpstr>PowerPoint Presentation</vt:lpstr>
      <vt:lpstr> Drugi deo 3. dana bile su aktivnosti koje su se odvijale napolju, tj, u starom delu Praga. Koordinator nam je predstavio igru City hunt i svi učesnici seminara su bili podeljeni u dve grupe. Prvu grupu činile su učesnice iz Nemačke i Španije, dok su drugu grupu činili učesnici iz Srbije i Slovačke, pa je druga grupa dobila naziv ,,The Slavs’’. Cilj igre je bio bolje upoznati Češku i njen glavni grad Prag, a sve kroz aplikaciju Actionbound u kojoj smo morali da rešavamo zadatke u što kraće vreme. </vt:lpstr>
      <vt:lpstr>PowerPoint Presentation</vt:lpstr>
      <vt:lpstr>PowerPoint Presentation</vt:lpstr>
      <vt:lpstr>PowerPoint Presentation</vt:lpstr>
      <vt:lpstr>PowerPoint Presentation</vt:lpstr>
      <vt:lpstr>5. Dan obuke Petog dana obuke imali smo zadatak da osmislimo pripremu za jedan čas u kome ćemo primeniti nešto od onoga što smo naučili ili saznali na obuci. Naša grupa je radila kao tim i osmislila čas utvrđivanja vokabulara uz pomoć Dobblo kartica koje bi učenici najpre kreirali podeljeni po grupama, a zatim se igrali primenjujući stečeno znanje. Svaki učesnik obuke predstavio je svoj plan za čas, dok smo mi kao slušaoci zapisivali zanimljive pojedinosti koje se mogu primeniti na času. </vt:lpstr>
      <vt:lpstr>Najlepši deo dana je bila dodela diploma, gde je svaki učesnik imao zadatak da dodeli diplomu jednom od polaznika i da pritom uputi neku rečenicu koja je sublimirala sve što smo prošli ili naučili ovih pet dana obuke.   </vt:lpstr>
      <vt:lpstr>PowerPoint Presentation</vt:lpstr>
      <vt:lpstr>PowerPoint Presentation</vt:lpstr>
      <vt:lpstr>PowerPoint Presentation</vt:lpstr>
      <vt:lpstr>PowerPoint Presentation</vt:lpstr>
      <vt:lpstr>PowerPoint Presentation</vt:lpstr>
      <vt:lpstr>   the end</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Sladjana Stancic</dc:creator>
  <cp:lastModifiedBy>Sladjana Stancic</cp:lastModifiedBy>
  <cp:revision>26</cp:revision>
  <dcterms:created xsi:type="dcterms:W3CDTF">2023-05-29T14:59:09Z</dcterms:created>
  <dcterms:modified xsi:type="dcterms:W3CDTF">2023-05-30T12:19:18Z</dcterms:modified>
</cp:coreProperties>
</file>